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42" r:id="rId2"/>
    <p:sldMasterId id="2147483751" r:id="rId3"/>
  </p:sldMasterIdLst>
  <p:notesMasterIdLst>
    <p:notesMasterId r:id="rId45"/>
  </p:notesMasterIdLst>
  <p:sldIdLst>
    <p:sldId id="256" r:id="rId4"/>
    <p:sldId id="420" r:id="rId5"/>
    <p:sldId id="457" r:id="rId6"/>
    <p:sldId id="458" r:id="rId7"/>
    <p:sldId id="459" r:id="rId8"/>
    <p:sldId id="460" r:id="rId9"/>
    <p:sldId id="461" r:id="rId10"/>
    <p:sldId id="462" r:id="rId11"/>
    <p:sldId id="463" r:id="rId12"/>
    <p:sldId id="464" r:id="rId13"/>
    <p:sldId id="465" r:id="rId14"/>
    <p:sldId id="466" r:id="rId15"/>
    <p:sldId id="475" r:id="rId16"/>
    <p:sldId id="469" r:id="rId17"/>
    <p:sldId id="470" r:id="rId18"/>
    <p:sldId id="471" r:id="rId19"/>
    <p:sldId id="472" r:id="rId20"/>
    <p:sldId id="473" r:id="rId21"/>
    <p:sldId id="474" r:id="rId22"/>
    <p:sldId id="476" r:id="rId23"/>
    <p:sldId id="477" r:id="rId24"/>
    <p:sldId id="479" r:id="rId25"/>
    <p:sldId id="478" r:id="rId26"/>
    <p:sldId id="480" r:id="rId27"/>
    <p:sldId id="481" r:id="rId28"/>
    <p:sldId id="482" r:id="rId29"/>
    <p:sldId id="483" r:id="rId30"/>
    <p:sldId id="484" r:id="rId31"/>
    <p:sldId id="486" r:id="rId32"/>
    <p:sldId id="485" r:id="rId33"/>
    <p:sldId id="487" r:id="rId34"/>
    <p:sldId id="488" r:id="rId35"/>
    <p:sldId id="489" r:id="rId36"/>
    <p:sldId id="490" r:id="rId37"/>
    <p:sldId id="491" r:id="rId38"/>
    <p:sldId id="492" r:id="rId39"/>
    <p:sldId id="493" r:id="rId40"/>
    <p:sldId id="418" r:id="rId41"/>
    <p:sldId id="417" r:id="rId42"/>
    <p:sldId id="408" r:id="rId43"/>
    <p:sldId id="410" r:id="rId44"/>
  </p:sldIdLst>
  <p:sldSz cx="9144000" cy="5715000" type="screen16x10"/>
  <p:notesSz cx="9601200" cy="7315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32" userDrawn="1">
          <p15:clr>
            <a:srgbClr val="A4A3A4"/>
          </p15:clr>
        </p15:guide>
        <p15:guide id="2" orient="horz" pos="131">
          <p15:clr>
            <a:srgbClr val="A4A3A4"/>
          </p15:clr>
        </p15:guide>
        <p15:guide id="3" orient="horz" pos="3173" userDrawn="1">
          <p15:clr>
            <a:srgbClr val="A4A3A4"/>
          </p15:clr>
        </p15:guide>
        <p15:guide id="6" orient="horz" pos="504" userDrawn="1">
          <p15:clr>
            <a:srgbClr val="A4A3A4"/>
          </p15:clr>
        </p15:guide>
        <p15:guide id="8" pos="288" userDrawn="1">
          <p15:clr>
            <a:srgbClr val="A4A3A4"/>
          </p15:clr>
        </p15:guide>
        <p15:guide id="9" pos="5472" userDrawn="1">
          <p15:clr>
            <a:srgbClr val="A4A3A4"/>
          </p15:clr>
        </p15:guide>
      </p15:sldGuideLst>
    </p:ext>
    <p:ext uri="{2D200454-40CA-4A62-9FC3-DE9A4176ACB9}">
      <p15:notesGuideLst xmlns:p15="http://schemas.microsoft.com/office/powerpoint/2012/main">
        <p15:guide id="1" orient="horz" pos="2278" userDrawn="1">
          <p15:clr>
            <a:srgbClr val="A4A3A4"/>
          </p15:clr>
        </p15:guide>
        <p15:guide id="2" pos="302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BB6"/>
    <a:srgbClr val="0154A0"/>
    <a:srgbClr val="0048AA"/>
    <a:srgbClr val="138F91"/>
    <a:srgbClr val="00A8F1"/>
    <a:srgbClr val="EBFFFF"/>
    <a:srgbClr val="DDFEFF"/>
    <a:srgbClr val="0951A3"/>
    <a:srgbClr val="1B498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68" autoAdjust="0"/>
    <p:restoredTop sz="88869" autoAdjust="0"/>
  </p:normalViewPr>
  <p:slideViewPr>
    <p:cSldViewPr snapToGrid="0" snapToObjects="1">
      <p:cViewPr varScale="1">
        <p:scale>
          <a:sx n="75" d="100"/>
          <a:sy n="75" d="100"/>
        </p:scale>
        <p:origin x="1560" y="54"/>
      </p:cViewPr>
      <p:guideLst>
        <p:guide orient="horz" pos="3432"/>
        <p:guide orient="horz" pos="131"/>
        <p:guide orient="horz" pos="3173"/>
        <p:guide orient="horz" pos="504"/>
        <p:guide pos="288"/>
        <p:guide pos="5472"/>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showGuides="1">
      <p:cViewPr>
        <p:scale>
          <a:sx n="66" d="100"/>
          <a:sy n="66" d="100"/>
        </p:scale>
        <p:origin x="1980" y="96"/>
      </p:cViewPr>
      <p:guideLst>
        <p:guide orient="horz" pos="2278"/>
        <p:guide pos="302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98475" y="1084263"/>
            <a:ext cx="8253413" cy="5159375"/>
          </a:xfrm>
          <a:prstGeom prst="rect">
            <a:avLst/>
          </a:prstGeom>
          <a:noFill/>
          <a:ln w="12700">
            <a:solidFill>
              <a:prstClr val="black"/>
            </a:solidFill>
          </a:ln>
        </p:spPr>
        <p:txBody>
          <a:bodyPr vert="horz" lIns="96661" tIns="48331" rIns="96661" bIns="48331" rtlCol="0" anchor="ctr"/>
          <a:lstStyle/>
          <a:p>
            <a:endParaRPr lang="en-US"/>
          </a:p>
        </p:txBody>
      </p:sp>
      <p:sp>
        <p:nvSpPr>
          <p:cNvPr id="6" name="Footer Placeholder 5"/>
          <p:cNvSpPr>
            <a:spLocks noGrp="1"/>
          </p:cNvSpPr>
          <p:nvPr>
            <p:ph type="ftr" sz="quarter" idx="4"/>
          </p:nvPr>
        </p:nvSpPr>
        <p:spPr>
          <a:xfrm>
            <a:off x="0" y="6948171"/>
            <a:ext cx="4160520" cy="367029"/>
          </a:xfrm>
          <a:prstGeom prst="rect">
            <a:avLst/>
          </a:prstGeom>
        </p:spPr>
        <p:txBody>
          <a:bodyPr vert="horz" lIns="96661" tIns="48331" rIns="96661" bIns="48331" rtlCol="0" anchor="b"/>
          <a:lstStyle>
            <a:lvl1pPr algn="l">
              <a:defRPr sz="1300"/>
            </a:lvl1pPr>
          </a:lstStyle>
          <a:p>
            <a:endParaRPr lang="en-US" dirty="0"/>
          </a:p>
        </p:txBody>
      </p:sp>
      <p:sp>
        <p:nvSpPr>
          <p:cNvPr id="8" name="Header Placeholder 7"/>
          <p:cNvSpPr>
            <a:spLocks noGrp="1"/>
          </p:cNvSpPr>
          <p:nvPr>
            <p:ph type="hdr" sz="quarter"/>
          </p:nvPr>
        </p:nvSpPr>
        <p:spPr>
          <a:xfrm>
            <a:off x="0" y="0"/>
            <a:ext cx="4160520" cy="367454"/>
          </a:xfrm>
          <a:prstGeom prst="rect">
            <a:avLst/>
          </a:prstGeom>
        </p:spPr>
        <p:txBody>
          <a:bodyPr vert="horz" lIns="96661" tIns="48331" rIns="96661" bIns="48331" rtlCol="0"/>
          <a:lstStyle>
            <a:lvl1pPr algn="l">
              <a:defRPr sz="1300"/>
            </a:lvl1pPr>
          </a:lstStyle>
          <a:p>
            <a:r>
              <a:rPr lang="en-US" dirty="0" smtClean="0"/>
              <a:t>PALS Template for TA/Product Training Presentations</a:t>
            </a:r>
            <a:endParaRPr lang="en-US" dirty="0"/>
          </a:p>
        </p:txBody>
      </p:sp>
    </p:spTree>
    <p:extLst>
      <p:ext uri="{BB962C8B-B14F-4D97-AF65-F5344CB8AC3E}">
        <p14:creationId xmlns:p14="http://schemas.microsoft.com/office/powerpoint/2010/main" val="46800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Montgomery%E2%80%93%C3%85sberg_Depression_Rating_Scale"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Montgomery%E2%80%93%C3%85sberg_Depression_Rating_Scal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Montgomery%E2%80%93%C3%85sberg_Depression_Rating_Scale"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882" y="691473"/>
            <a:ext cx="181356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Title Slide</a:t>
            </a:r>
            <a:endParaRPr lang="en-US" dirty="0">
              <a:solidFill>
                <a:srgbClr val="FF0000"/>
              </a:solidFill>
            </a:endParaRPr>
          </a:p>
        </p:txBody>
      </p:sp>
      <p:sp>
        <p:nvSpPr>
          <p:cNvPr id="5" name="TextBox 4"/>
          <p:cNvSpPr txBox="1"/>
          <p:nvPr/>
        </p:nvSpPr>
        <p:spPr>
          <a:xfrm>
            <a:off x="2788920" y="160920"/>
            <a:ext cx="3154681" cy="1017714"/>
          </a:xfrm>
          <a:prstGeom prst="rect">
            <a:avLst/>
          </a:prstGeom>
          <a:noFill/>
          <a:ln>
            <a:solidFill>
              <a:srgbClr val="FF0000"/>
            </a:solidFill>
          </a:ln>
        </p:spPr>
        <p:txBody>
          <a:bodyPr wrap="square" lIns="96661" tIns="48331" rIns="96661" bIns="48331" rtlCol="0">
            <a:spAutoFit/>
          </a:bodyPr>
          <a:lstStyle/>
          <a:p>
            <a:r>
              <a:rPr lang="en-US" sz="1500" b="1" dirty="0">
                <a:solidFill>
                  <a:srgbClr val="FF0000"/>
                </a:solidFill>
              </a:rPr>
              <a:t>Theme Image area</a:t>
            </a:r>
          </a:p>
          <a:p>
            <a:r>
              <a:rPr lang="en-US" sz="1500" dirty="0">
                <a:solidFill>
                  <a:srgbClr val="FF0000"/>
                </a:solidFill>
              </a:rPr>
              <a:t>We need to place appropriate image based on the content of the Presentation</a:t>
            </a:r>
          </a:p>
        </p:txBody>
      </p:sp>
      <p:cxnSp>
        <p:nvCxnSpPr>
          <p:cNvPr id="7" name="Straight Arrow Connector 6"/>
          <p:cNvCxnSpPr>
            <a:stCxn id="5" idx="3"/>
          </p:cNvCxnSpPr>
          <p:nvPr/>
        </p:nvCxnSpPr>
        <p:spPr>
          <a:xfrm>
            <a:off x="5943601" y="622811"/>
            <a:ext cx="548639" cy="6597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41470" y="6423633"/>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Version No</a:t>
            </a:r>
          </a:p>
        </p:txBody>
      </p:sp>
      <p:sp>
        <p:nvSpPr>
          <p:cNvPr id="15" name="TextBox 14"/>
          <p:cNvSpPr txBox="1"/>
          <p:nvPr/>
        </p:nvSpPr>
        <p:spPr>
          <a:xfrm>
            <a:off x="6804660" y="6355511"/>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Release date</a:t>
            </a:r>
          </a:p>
        </p:txBody>
      </p:sp>
      <p:cxnSp>
        <p:nvCxnSpPr>
          <p:cNvPr id="17" name="Straight Arrow Connector 16"/>
          <p:cNvCxnSpPr>
            <a:stCxn id="15" idx="0"/>
          </p:cNvCxnSpPr>
          <p:nvPr/>
        </p:nvCxnSpPr>
        <p:spPr>
          <a:xfrm flipV="1">
            <a:off x="7463790" y="5976016"/>
            <a:ext cx="201930" cy="3794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0"/>
          </p:cNvCxnSpPr>
          <p:nvPr/>
        </p:nvCxnSpPr>
        <p:spPr>
          <a:xfrm flipV="1">
            <a:off x="4800600" y="5976016"/>
            <a:ext cx="0" cy="447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69668" y="6423633"/>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PALS logo</a:t>
            </a:r>
          </a:p>
        </p:txBody>
      </p:sp>
      <p:cxnSp>
        <p:nvCxnSpPr>
          <p:cNvPr id="22" name="Straight Arrow Connector 21"/>
          <p:cNvCxnSpPr>
            <a:stCxn id="21" idx="0"/>
          </p:cNvCxnSpPr>
          <p:nvPr/>
        </p:nvCxnSpPr>
        <p:spPr>
          <a:xfrm flipV="1">
            <a:off x="1828799" y="5976016"/>
            <a:ext cx="0" cy="447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581898" y="293905"/>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TCS logo</a:t>
            </a:r>
          </a:p>
        </p:txBody>
      </p:sp>
      <p:cxnSp>
        <p:nvCxnSpPr>
          <p:cNvPr id="24" name="Straight Arrow Connector 23"/>
          <p:cNvCxnSpPr>
            <a:stCxn id="23" idx="2"/>
          </p:cNvCxnSpPr>
          <p:nvPr/>
        </p:nvCxnSpPr>
        <p:spPr>
          <a:xfrm>
            <a:off x="8241029" y="622200"/>
            <a:ext cx="0" cy="6603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3882" y="127476"/>
            <a:ext cx="181356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Theme 1-a</a:t>
            </a:r>
            <a:endParaRPr lang="en-US" dirty="0">
              <a:solidFill>
                <a:srgbClr val="FF0000"/>
              </a:solidFill>
            </a:endParaRPr>
          </a:p>
        </p:txBody>
      </p:sp>
      <p:sp>
        <p:nvSpPr>
          <p:cNvPr id="29" name="TextBox 28"/>
          <p:cNvSpPr txBox="1"/>
          <p:nvPr/>
        </p:nvSpPr>
        <p:spPr>
          <a:xfrm>
            <a:off x="2163483" y="5097636"/>
            <a:ext cx="2461262" cy="558101"/>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Align text to the bottom of the logo bottom line</a:t>
            </a:r>
          </a:p>
        </p:txBody>
      </p:sp>
      <p:cxnSp>
        <p:nvCxnSpPr>
          <p:cNvPr id="31" name="Straight Connector 30"/>
          <p:cNvCxnSpPr/>
          <p:nvPr/>
        </p:nvCxnSpPr>
        <p:spPr>
          <a:xfrm>
            <a:off x="365761" y="6004883"/>
            <a:ext cx="85343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394113" y="5655738"/>
            <a:ext cx="0" cy="39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471159" y="6246996"/>
            <a:ext cx="1318261" cy="328438"/>
          </a:xfrm>
          <a:prstGeom prst="rect">
            <a:avLst/>
          </a:prstGeom>
          <a:noFill/>
          <a:ln>
            <a:solidFill>
              <a:srgbClr val="FF0000"/>
            </a:solidFill>
          </a:ln>
        </p:spPr>
        <p:txBody>
          <a:bodyPr wrap="square" lIns="96661" tIns="48331" rIns="96661" bIns="48331" rtlCol="0">
            <a:spAutoFit/>
          </a:bodyPr>
          <a:lstStyle/>
          <a:p>
            <a:pPr algn="ctr"/>
            <a:r>
              <a:rPr lang="en-US" sz="1500" dirty="0">
                <a:solidFill>
                  <a:srgbClr val="FF0000"/>
                </a:solidFill>
              </a:rPr>
              <a:t>Font size 10pt</a:t>
            </a:r>
          </a:p>
        </p:txBody>
      </p:sp>
    </p:spTree>
    <p:extLst>
      <p:ext uri="{BB962C8B-B14F-4D97-AF65-F5344CB8AC3E}">
        <p14:creationId xmlns:p14="http://schemas.microsoft.com/office/powerpoint/2010/main" val="4190828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lvl="1">
              <a:spcBef>
                <a:spcPts val="0"/>
              </a:spcBef>
              <a:spcAft>
                <a:spcPts val="1200"/>
              </a:spcAft>
            </a:pPr>
            <a:endParaRPr lang="en-US" altLang="en-US" sz="1600" dirty="0" smtClean="0">
              <a:solidFill>
                <a:srgbClr val="000000"/>
              </a:solidFill>
            </a:endParaRPr>
          </a:p>
          <a:p>
            <a:pPr>
              <a:spcBef>
                <a:spcPts val="0"/>
              </a:spcBef>
              <a:spcAft>
                <a:spcPts val="1200"/>
              </a:spcAft>
            </a:pPr>
            <a:r>
              <a:rPr lang="en-US" altLang="en-US" sz="2000" dirty="0" smtClean="0">
                <a:solidFill>
                  <a:srgbClr val="000000"/>
                </a:solidFill>
              </a:rPr>
              <a:t>Example of rule 2,3,4,5: The table in the next slide contain a variable PARAM which has the values “SFI01- Total Score” and “IPSS01- Total Score”   are the function of more than one row or parameter.     </a:t>
            </a:r>
          </a:p>
          <a:p>
            <a:endParaRPr lang="en-US" altLang="en-US" dirty="0" smtClean="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18</a:t>
            </a:fld>
            <a:endParaRPr lang="en-US" dirty="0"/>
          </a:p>
        </p:txBody>
      </p:sp>
    </p:spTree>
    <p:extLst>
      <p:ext uri="{BB962C8B-B14F-4D97-AF65-F5344CB8AC3E}">
        <p14:creationId xmlns:p14="http://schemas.microsoft.com/office/powerpoint/2010/main" val="293945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521075"/>
            <a:ext cx="7680325" cy="2879725"/>
          </a:xfrm>
          <a:prstGeom prst="rect">
            <a:avLst/>
          </a:prstGeom>
        </p:spPr>
        <p:txBody>
          <a:bodyPr/>
          <a:lstStyle/>
          <a:p>
            <a:r>
              <a:rPr lang="en-US" dirty="0" smtClean="0"/>
              <a:t>How to implement this? Intuitively, one may think about adding variables, ABLFL2, BASE2, CHG2, PCHG2, etc. Quite a few folks did implemented BDS this way</a:t>
            </a:r>
          </a:p>
          <a:p>
            <a:r>
              <a:rPr lang="en-US" dirty="0" smtClean="0"/>
              <a:t>But this is not </a:t>
            </a:r>
            <a:r>
              <a:rPr lang="en-US" dirty="0" err="1" smtClean="0"/>
              <a:t>ADaM</a:t>
            </a:r>
            <a:r>
              <a:rPr lang="en-US" dirty="0" smtClean="0"/>
              <a:t>-compliant. According to </a:t>
            </a:r>
            <a:r>
              <a:rPr lang="en-US" dirty="0" err="1" smtClean="0"/>
              <a:t>ADaM</a:t>
            </a:r>
            <a:r>
              <a:rPr lang="en-US" dirty="0" smtClean="0"/>
              <a:t> IG v1.0 and draft v1.1 </a:t>
            </a:r>
            <a:endParaRPr lang="en-US" dirty="0"/>
          </a:p>
        </p:txBody>
      </p:sp>
    </p:spTree>
    <p:extLst>
      <p:ext uri="{BB962C8B-B14F-4D97-AF65-F5344CB8AC3E}">
        <p14:creationId xmlns:p14="http://schemas.microsoft.com/office/powerpoint/2010/main" val="3542411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521075"/>
            <a:ext cx="7680325" cy="2879725"/>
          </a:xfrm>
          <a:prstGeom prst="rect">
            <a:avLst/>
          </a:prstGeom>
        </p:spPr>
        <p:txBody>
          <a:bodyPr/>
          <a:lstStyle/>
          <a:p>
            <a:r>
              <a:rPr lang="en-US" dirty="0" smtClean="0"/>
              <a:t>How to implement this? Intuitively, one may think about adding variables, ABLFL2, BASE2, CHG2, PCHG2, etc. Quite a few folks did implemented BDS this way</a:t>
            </a:r>
          </a:p>
          <a:p>
            <a:r>
              <a:rPr lang="en-US" dirty="0" smtClean="0"/>
              <a:t>But this is not </a:t>
            </a:r>
            <a:r>
              <a:rPr lang="en-US" dirty="0" err="1" smtClean="0"/>
              <a:t>ADaM</a:t>
            </a:r>
            <a:r>
              <a:rPr lang="en-US" dirty="0" smtClean="0"/>
              <a:t>-compliant. According to </a:t>
            </a:r>
            <a:r>
              <a:rPr lang="en-US" dirty="0" err="1" smtClean="0"/>
              <a:t>ADaM</a:t>
            </a:r>
            <a:r>
              <a:rPr lang="en-US" dirty="0" smtClean="0"/>
              <a:t> IG v1.0 and draft v1.1 </a:t>
            </a:r>
            <a:endParaRPr lang="en-US" dirty="0"/>
          </a:p>
        </p:txBody>
      </p:sp>
    </p:spTree>
    <p:extLst>
      <p:ext uri="{BB962C8B-B14F-4D97-AF65-F5344CB8AC3E}">
        <p14:creationId xmlns:p14="http://schemas.microsoft.com/office/powerpoint/2010/main" val="2735303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521075"/>
            <a:ext cx="7680325" cy="2879725"/>
          </a:xfrm>
          <a:prstGeom prst="rect">
            <a:avLst/>
          </a:prstGeom>
        </p:spPr>
        <p:txBody>
          <a:bodyPr/>
          <a:lstStyle/>
          <a:p>
            <a:r>
              <a:rPr lang="en-US" dirty="0" smtClean="0"/>
              <a:t>How to implement this? Intuitively, one may think about adding variables, ABLFL2, BASE2, CHG2, PCHG2, etc. Quite a few folks did implemented BDS this way</a:t>
            </a:r>
          </a:p>
          <a:p>
            <a:r>
              <a:rPr lang="en-US" dirty="0" smtClean="0"/>
              <a:t>But this is not </a:t>
            </a:r>
            <a:r>
              <a:rPr lang="en-US" dirty="0" err="1" smtClean="0"/>
              <a:t>ADaM</a:t>
            </a:r>
            <a:r>
              <a:rPr lang="en-US" dirty="0" smtClean="0"/>
              <a:t>-compliant. According to </a:t>
            </a:r>
            <a:r>
              <a:rPr lang="en-US" dirty="0" err="1" smtClean="0"/>
              <a:t>ADaM</a:t>
            </a:r>
            <a:r>
              <a:rPr lang="en-US" dirty="0" smtClean="0"/>
              <a:t> IG v1.0 and draft v1.1 </a:t>
            </a:r>
            <a:endParaRPr lang="en-US" dirty="0"/>
          </a:p>
        </p:txBody>
      </p:sp>
    </p:spTree>
    <p:extLst>
      <p:ext uri="{BB962C8B-B14F-4D97-AF65-F5344CB8AC3E}">
        <p14:creationId xmlns:p14="http://schemas.microsoft.com/office/powerpoint/2010/main" val="1481212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521075"/>
            <a:ext cx="7680325" cy="2879725"/>
          </a:xfrm>
          <a:prstGeom prst="rect">
            <a:avLst/>
          </a:prstGeom>
        </p:spPr>
        <p:txBody>
          <a:bodyPr/>
          <a:lstStyle/>
          <a:p>
            <a:r>
              <a:rPr lang="en-US" dirty="0" smtClean="0"/>
              <a:t>How to implement this? Intuitively, one may think about adding variables, ABLFL2, BASE2, CHG2, PCHG2, etc. Quite a few folks did implemented BDS this way</a:t>
            </a:r>
          </a:p>
          <a:p>
            <a:r>
              <a:rPr lang="en-US" dirty="0" smtClean="0"/>
              <a:t>But this is not </a:t>
            </a:r>
            <a:r>
              <a:rPr lang="en-US" dirty="0" err="1" smtClean="0"/>
              <a:t>ADaM</a:t>
            </a:r>
            <a:r>
              <a:rPr lang="en-US" dirty="0" smtClean="0"/>
              <a:t>-compliant. According to </a:t>
            </a:r>
            <a:r>
              <a:rPr lang="en-US" dirty="0" err="1" smtClean="0"/>
              <a:t>ADaM</a:t>
            </a:r>
            <a:r>
              <a:rPr lang="en-US" dirty="0" smtClean="0"/>
              <a:t> IG v1.0 and draft v1.1 </a:t>
            </a:r>
            <a:endParaRPr lang="en-US" dirty="0"/>
          </a:p>
        </p:txBody>
      </p:sp>
    </p:spTree>
    <p:extLst>
      <p:ext uri="{BB962C8B-B14F-4D97-AF65-F5344CB8AC3E}">
        <p14:creationId xmlns:p14="http://schemas.microsoft.com/office/powerpoint/2010/main" val="4248622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521075"/>
            <a:ext cx="7680325" cy="2879725"/>
          </a:xfrm>
          <a:prstGeom prst="rect">
            <a:avLst/>
          </a:prstGeom>
        </p:spPr>
        <p:txBody>
          <a:bodyPr/>
          <a:lstStyle/>
          <a:p>
            <a:r>
              <a:rPr lang="en-US" sz="1200" dirty="0" smtClean="0"/>
              <a:t>The newly created record (highlighted in green), Drug B is populated as TRTP, which can facilitate the table programming. 5). One may wonder whether creating only one new record violates Rule 6 in </a:t>
            </a:r>
            <a:r>
              <a:rPr lang="en-US" sz="1200" dirty="0" err="1" smtClean="0"/>
              <a:t>ADaM</a:t>
            </a:r>
            <a:r>
              <a:rPr lang="en-US" sz="1200" dirty="0" smtClean="0"/>
              <a:t> IG 1.0/1,1. The answer is no. This implementation is </a:t>
            </a:r>
            <a:r>
              <a:rPr lang="en-US" sz="1200" dirty="0" err="1" smtClean="0"/>
              <a:t>ADaM</a:t>
            </a:r>
            <a:r>
              <a:rPr lang="en-US" sz="1200" dirty="0" smtClean="0"/>
              <a:t> compliant. Rule 6 implies that new records should be created when there is more than one baseline for the same record. In the previous example, the record at VISIT = Visit 5 has two different baselines (and CHG), but no other records have multiple baselines. So only a duplicate record of VISIT = Visit 5 is created. In </a:t>
            </a:r>
            <a:r>
              <a:rPr lang="en-US" dirty="0" smtClean="0"/>
              <a:t>general, if a subject has different baselines for different records, there is no need to create any extra records. New records need be created only when there are two or more baseline values for the same record. </a:t>
            </a:r>
            <a:endParaRPr lang="en-US" sz="1200" dirty="0" smtClean="0"/>
          </a:p>
        </p:txBody>
      </p:sp>
    </p:spTree>
    <p:extLst>
      <p:ext uri="{BB962C8B-B14F-4D97-AF65-F5344CB8AC3E}">
        <p14:creationId xmlns:p14="http://schemas.microsoft.com/office/powerpoint/2010/main" val="917594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521075"/>
            <a:ext cx="7680325" cy="2879725"/>
          </a:xfrm>
          <a:prstGeom prst="rect">
            <a:avLst/>
          </a:prstGeom>
        </p:spPr>
        <p:txBody>
          <a:bodyPr/>
          <a:lstStyle/>
          <a:p>
            <a:r>
              <a:rPr lang="en-US" dirty="0" smtClean="0"/>
              <a:t>In this case, there will be a baseline for each of the following time points: 8 am, 10 am, 12 pm, 2 pm, and 4 pm. But there is only one baseline for each record. Value at 8 am at VISIT = Baseline will be and will only be used as the baseline for all 8-am records. Similarly, 10-am value at VISIT = Baseline will be and will only be used as the baseline for 10-am records. No new records are to be created. Consider all these, one can implement </a:t>
            </a:r>
            <a:r>
              <a:rPr lang="en-US" dirty="0" err="1" smtClean="0"/>
              <a:t>ADaM</a:t>
            </a:r>
            <a:r>
              <a:rPr lang="en-US" dirty="0" smtClean="0"/>
              <a:t> data as shown in Table 7. In this example, there are five different baselines per subject per parameter, no extra records have been created. </a:t>
            </a:r>
            <a:endParaRPr lang="en-US" dirty="0"/>
          </a:p>
        </p:txBody>
      </p:sp>
    </p:spTree>
    <p:extLst>
      <p:ext uri="{BB962C8B-B14F-4D97-AF65-F5344CB8AC3E}">
        <p14:creationId xmlns:p14="http://schemas.microsoft.com/office/powerpoint/2010/main" val="3774393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521075"/>
            <a:ext cx="7680325" cy="2879725"/>
          </a:xfrm>
          <a:prstGeom prst="rect">
            <a:avLst/>
          </a:prstGeom>
        </p:spPr>
        <p:txBody>
          <a:bodyPr/>
          <a:lstStyle/>
          <a:p>
            <a:pPr lvl="1"/>
            <a:r>
              <a:rPr lang="en-US" sz="1600" dirty="0" smtClean="0"/>
              <a:t>Please note that BASETYPE cannot be simply set as "By-visit Baseline".</a:t>
            </a:r>
            <a:endParaRPr lang="en-US" sz="1500" dirty="0" smtClean="0"/>
          </a:p>
        </p:txBody>
      </p:sp>
    </p:spTree>
    <p:extLst>
      <p:ext uri="{BB962C8B-B14F-4D97-AF65-F5344CB8AC3E}">
        <p14:creationId xmlns:p14="http://schemas.microsoft.com/office/powerpoint/2010/main" val="3662121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521075"/>
            <a:ext cx="7680325" cy="2879725"/>
          </a:xfrm>
          <a:prstGeom prst="rect">
            <a:avLst/>
          </a:prstGeom>
        </p:spPr>
        <p:txBody>
          <a:bodyPr/>
          <a:lstStyle/>
          <a:p>
            <a:pPr marL="800100" lvl="1" indent="-342900">
              <a:buAutoNum type="arabicParenR"/>
            </a:pPr>
            <a:endParaRPr lang="en-US" sz="1500" dirty="0" smtClean="0"/>
          </a:p>
        </p:txBody>
      </p:sp>
    </p:spTree>
    <p:extLst>
      <p:ext uri="{BB962C8B-B14F-4D97-AF65-F5344CB8AC3E}">
        <p14:creationId xmlns:p14="http://schemas.microsoft.com/office/powerpoint/2010/main" val="3356150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521075"/>
            <a:ext cx="7680325" cy="2879725"/>
          </a:xfrm>
          <a:prstGeom prst="rect">
            <a:avLst/>
          </a:prstGeom>
        </p:spPr>
        <p:txBody>
          <a:bodyPr/>
          <a:lstStyle/>
          <a:p>
            <a:r>
              <a:rPr lang="en-US" dirty="0" smtClean="0"/>
              <a:t> </a:t>
            </a:r>
            <a:r>
              <a:rPr lang="en-US" dirty="0" err="1" smtClean="0"/>
              <a:t>ADaM</a:t>
            </a:r>
            <a:r>
              <a:rPr lang="en-US" dirty="0" smtClean="0"/>
              <a:t> IG explains this clearly. In </a:t>
            </a:r>
            <a:r>
              <a:rPr lang="en-US" dirty="0" err="1" smtClean="0"/>
              <a:t>ADaM</a:t>
            </a:r>
            <a:r>
              <a:rPr lang="en-US" dirty="0" smtClean="0"/>
              <a:t> IG, there are 6 rules, among which the following two are related: Rule 1. a parameter-invariant function of AVAL and BASE on the same row that does not involve a transformation of BASE should be added as a new column. The derivation of the second baseline involves scanning all pre-treatment record and thus it cannot be added as a new column. Similarly, change from second baseline also involved more than one record and cannot be added a new column, either</a:t>
            </a:r>
          </a:p>
          <a:p>
            <a:r>
              <a:rPr lang="en-US" dirty="0" smtClean="0"/>
              <a:t>Rule 6 is the direct inference of Rule 1.</a:t>
            </a:r>
          </a:p>
          <a:p>
            <a:r>
              <a:rPr lang="en-US" dirty="0" smtClean="0"/>
              <a:t> Rule 6 implies that when there are two definitions of baselines, there must be two rows of the same record. However, this rule does not explain what means by "more than one baseline". The actual meaning of this rule is "When there is more than one baseline definition for the same record (or AVAL), each additional definition of baseline requires the creation of a set of its own rows. This implies that no matter how many baseline definitions there are for a parameter, if there is only one baseline definition for a single record, no new rows need be created.</a:t>
            </a:r>
          </a:p>
          <a:p>
            <a:r>
              <a:rPr lang="en-US" dirty="0" smtClean="0"/>
              <a:t>Neither </a:t>
            </a:r>
            <a:r>
              <a:rPr lang="en-US" dirty="0" err="1" smtClean="0"/>
              <a:t>ADaM</a:t>
            </a:r>
            <a:r>
              <a:rPr lang="en-US" dirty="0" smtClean="0"/>
              <a:t> IG v1.0 nor </a:t>
            </a:r>
            <a:r>
              <a:rPr lang="en-US" dirty="0" err="1" smtClean="0"/>
              <a:t>ADaM</a:t>
            </a:r>
            <a:r>
              <a:rPr lang="en-US" dirty="0" smtClean="0"/>
              <a:t> IG v1.1 has addressed this. However, CDISC </a:t>
            </a:r>
            <a:r>
              <a:rPr lang="en-US" dirty="0" err="1" smtClean="0"/>
              <a:t>ADaM</a:t>
            </a:r>
            <a:r>
              <a:rPr lang="en-US" dirty="0" smtClean="0"/>
              <a:t> team is working on this issue and more controlled terminologies will be added.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Having multiple BASETYPE does not imply creation of new sets of records. For instance, for the case of time-matched baseline, there are multiple values of BASETYPE, but no new records have been created. 5) Creating new records makes development and validation of </a:t>
            </a:r>
            <a:r>
              <a:rPr lang="en-US" dirty="0" err="1" smtClean="0"/>
              <a:t>ADaM</a:t>
            </a:r>
            <a:r>
              <a:rPr lang="en-US" dirty="0" smtClean="0"/>
              <a:t> datasets much harder. It is wise to avoid adding any new records if possible. </a:t>
            </a:r>
          </a:p>
          <a:p>
            <a:endParaRPr lang="en-US" dirty="0"/>
          </a:p>
        </p:txBody>
      </p:sp>
    </p:spTree>
    <p:extLst>
      <p:ext uri="{BB962C8B-B14F-4D97-AF65-F5344CB8AC3E}">
        <p14:creationId xmlns:p14="http://schemas.microsoft.com/office/powerpoint/2010/main" val="2186202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lvl="2"/>
            <a:r>
              <a:rPr lang="en-US" sz="2000" cap="none" dirty="0" smtClean="0"/>
              <a:t>Analysis Visit Windowing variables</a:t>
            </a:r>
          </a:p>
          <a:p>
            <a:pPr lvl="2"/>
            <a:r>
              <a:rPr lang="en-US" sz="2000" cap="none" dirty="0" smtClean="0"/>
              <a:t>Time to Event variables </a:t>
            </a:r>
          </a:p>
          <a:p>
            <a:pPr lvl="2"/>
            <a:r>
              <a:rPr lang="en-US" sz="2000" cap="none" dirty="0" smtClean="0"/>
              <a:t>Toxicity and Range variables</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3</a:t>
            </a:fld>
            <a:endParaRPr lang="en-US" dirty="0"/>
          </a:p>
        </p:txBody>
      </p:sp>
    </p:spTree>
    <p:extLst>
      <p:ext uri="{BB962C8B-B14F-4D97-AF65-F5344CB8AC3E}">
        <p14:creationId xmlns:p14="http://schemas.microsoft.com/office/powerpoint/2010/main" val="3032508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521075"/>
            <a:ext cx="7680325" cy="2879725"/>
          </a:xfrm>
          <a:prstGeom prst="rect">
            <a:avLst/>
          </a:prstGeom>
        </p:spPr>
        <p:txBody>
          <a:bodyPr/>
          <a:lstStyle/>
          <a:p>
            <a:r>
              <a:rPr lang="en-US" sz="1200" b="0" i="0" u="sng" kern="1200" dirty="0" smtClean="0">
                <a:solidFill>
                  <a:schemeClr val="tx1"/>
                </a:solidFill>
                <a:effectLst/>
                <a:latin typeface="+mn-lt"/>
                <a:ea typeface="+mn-ea"/>
                <a:cs typeface="+mn-cs"/>
                <a:hlinkClick r:id="rId3"/>
              </a:rPr>
              <a:t>Montgomery–</a:t>
            </a:r>
            <a:r>
              <a:rPr lang="en-US" sz="1200" b="0" i="0" u="sng" kern="1200" dirty="0" err="1" smtClean="0">
                <a:solidFill>
                  <a:schemeClr val="tx1"/>
                </a:solidFill>
                <a:effectLst/>
                <a:latin typeface="+mn-lt"/>
                <a:ea typeface="+mn-ea"/>
                <a:cs typeface="+mn-cs"/>
                <a:hlinkClick r:id="rId3"/>
              </a:rPr>
              <a:t>Åsberg</a:t>
            </a:r>
            <a:r>
              <a:rPr lang="en-US" sz="1200" b="0" i="0" u="sng" kern="1200" dirty="0" smtClean="0">
                <a:solidFill>
                  <a:schemeClr val="tx1"/>
                </a:solidFill>
                <a:effectLst/>
                <a:latin typeface="+mn-lt"/>
                <a:ea typeface="+mn-ea"/>
                <a:cs typeface="+mn-cs"/>
                <a:hlinkClick r:id="rId3"/>
              </a:rPr>
              <a:t> Depression Rating Scale</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11967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521075"/>
            <a:ext cx="7680325" cy="2879725"/>
          </a:xfrm>
          <a:prstGeom prst="rect">
            <a:avLst/>
          </a:prstGeom>
        </p:spPr>
        <p:txBody>
          <a:bodyPr/>
          <a:lstStyle/>
          <a:p>
            <a:r>
              <a:rPr lang="en-US" sz="1200" b="0" i="0" u="sng" kern="1200" dirty="0" smtClean="0">
                <a:solidFill>
                  <a:schemeClr val="tx1"/>
                </a:solidFill>
                <a:effectLst/>
                <a:latin typeface="+mn-lt"/>
                <a:ea typeface="+mn-ea"/>
                <a:cs typeface="+mn-cs"/>
                <a:hlinkClick r:id="rId3"/>
              </a:rPr>
              <a:t>Montgomery–</a:t>
            </a:r>
            <a:r>
              <a:rPr lang="en-US" sz="1200" b="0" i="0" u="sng" kern="1200" dirty="0" err="1" smtClean="0">
                <a:solidFill>
                  <a:schemeClr val="tx1"/>
                </a:solidFill>
                <a:effectLst/>
                <a:latin typeface="+mn-lt"/>
                <a:ea typeface="+mn-ea"/>
                <a:cs typeface="+mn-cs"/>
                <a:hlinkClick r:id="rId3"/>
              </a:rPr>
              <a:t>Åsberg</a:t>
            </a:r>
            <a:r>
              <a:rPr lang="en-US" sz="1200" b="0" i="0" u="sng" kern="1200" dirty="0" smtClean="0">
                <a:solidFill>
                  <a:schemeClr val="tx1"/>
                </a:solidFill>
                <a:effectLst/>
                <a:latin typeface="+mn-lt"/>
                <a:ea typeface="+mn-ea"/>
                <a:cs typeface="+mn-cs"/>
                <a:hlinkClick r:id="rId3"/>
              </a:rPr>
              <a:t> Depression Rating Scale</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92151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521075"/>
            <a:ext cx="7680325" cy="2879725"/>
          </a:xfrm>
          <a:prstGeom prst="rect">
            <a:avLst/>
          </a:prstGeom>
        </p:spPr>
        <p:txBody>
          <a:bodyPr/>
          <a:lstStyle/>
          <a:p>
            <a:r>
              <a:rPr lang="en-US" sz="1200" b="0" i="0" u="sng" kern="1200" dirty="0" smtClean="0">
                <a:solidFill>
                  <a:schemeClr val="tx1"/>
                </a:solidFill>
                <a:effectLst/>
                <a:latin typeface="+mn-lt"/>
                <a:ea typeface="+mn-ea"/>
                <a:cs typeface="+mn-cs"/>
                <a:hlinkClick r:id="rId3"/>
              </a:rPr>
              <a:t>Montgomery–</a:t>
            </a:r>
            <a:r>
              <a:rPr lang="en-US" sz="1200" b="0" i="0" u="sng" kern="1200" dirty="0" err="1" smtClean="0">
                <a:solidFill>
                  <a:schemeClr val="tx1"/>
                </a:solidFill>
                <a:effectLst/>
                <a:latin typeface="+mn-lt"/>
                <a:ea typeface="+mn-ea"/>
                <a:cs typeface="+mn-cs"/>
                <a:hlinkClick r:id="rId3"/>
              </a:rPr>
              <a:t>Åsberg</a:t>
            </a:r>
            <a:r>
              <a:rPr lang="en-US" sz="1200" b="0" i="0" u="sng" kern="1200" dirty="0" smtClean="0">
                <a:solidFill>
                  <a:schemeClr val="tx1"/>
                </a:solidFill>
                <a:effectLst/>
                <a:latin typeface="+mn-lt"/>
                <a:ea typeface="+mn-ea"/>
                <a:cs typeface="+mn-cs"/>
                <a:hlinkClick r:id="rId3"/>
              </a:rPr>
              <a:t> Depression Rating Scale</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39224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521075"/>
            <a:ext cx="7680325" cy="2879725"/>
          </a:xfrm>
          <a:prstGeom prst="rect">
            <a:avLst/>
          </a:prstGeom>
        </p:spPr>
        <p:txBody>
          <a:bodyPr/>
          <a:lstStyle/>
          <a:p>
            <a:r>
              <a:rPr lang="en-US" sz="1200" dirty="0" smtClean="0"/>
              <a:t>TRTP is the planned treatment associated with the AVAL on date ADT. In this implementation, TRTA and TRTP for the baseline records are set to TRTA and TRTP, respectively in the associated periods. It noteworthy that TRTP and TRTA are record-level variables, which means that in a BDS dataset, TRTP and TRTA can be different from record to record. In contrast, variables </a:t>
            </a:r>
            <a:r>
              <a:rPr lang="en-US" sz="1200" dirty="0" err="1" smtClean="0"/>
              <a:t>TRTxxA</a:t>
            </a:r>
            <a:r>
              <a:rPr lang="en-US" sz="1200" dirty="0" smtClean="0"/>
              <a:t> and </a:t>
            </a:r>
            <a:r>
              <a:rPr lang="en-US" sz="1200" dirty="0" err="1" smtClean="0"/>
              <a:t>TRTxxA</a:t>
            </a:r>
            <a:r>
              <a:rPr lang="en-US" sz="1200" dirty="0" smtClean="0"/>
              <a:t> are subject-level variable and should be invariant of records. APERSDT and APEREDT are also record-level variables. For instance, APERSDT = 2015-10-01 and 2015-11-01 for records in Period 01 and Period 02, respectively. </a:t>
            </a: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Please note that there is only one baseline flag variable (ABLFL) allowed in a BDS dataset no matter how many different baselines there are per subject per parameter. Similarly, there is only one change from baseline variable (CHG) allowed. There is only one baseline value variable (BASE) allowed.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The last records cannot be identified by adding variables. In </a:t>
            </a:r>
            <a:r>
              <a:rPr lang="en-US" sz="1200" dirty="0" err="1" smtClean="0"/>
              <a:t>ADaM</a:t>
            </a:r>
            <a:r>
              <a:rPr lang="en-US" sz="1200" dirty="0" smtClean="0"/>
              <a:t> IG V1.1 or V1.0, there are 6 rules that decide whether a row or a column should be added. Rule 3 states that function of one or more rows within the same parameter for the purpose of creating an analysis </a:t>
            </a:r>
            <a:r>
              <a:rPr lang="en-US" sz="1200" dirty="0" err="1" smtClean="0"/>
              <a:t>timepoint</a:t>
            </a:r>
            <a:r>
              <a:rPr lang="en-US" sz="1200" dirty="0" smtClean="0"/>
              <a:t> should be added as a new row for the same parameter.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64706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521075"/>
            <a:ext cx="7680325" cy="2879725"/>
          </a:xfrm>
          <a:prstGeom prst="rect">
            <a:avLst/>
          </a:prstGeom>
        </p:spPr>
        <p:txBody>
          <a:bodyPr/>
          <a:lstStyle/>
          <a:p>
            <a:r>
              <a:rPr lang="en-US" sz="1200" dirty="0" smtClean="0"/>
              <a:t>TRTP is the planned treatment associated with the AVAL on date ADT. In this implementation, TRTA and TRTP for the baseline records are set to TRTA and TRTP, respectively in the associated periods. It noteworthy that TRTP and TRTA are record-level variables, which means that in a BDS dataset, TRTP and TRTA can be different from record to record. In contrast, variables </a:t>
            </a:r>
            <a:r>
              <a:rPr lang="en-US" sz="1200" dirty="0" err="1" smtClean="0"/>
              <a:t>TRTxxA</a:t>
            </a:r>
            <a:r>
              <a:rPr lang="en-US" sz="1200" dirty="0" smtClean="0"/>
              <a:t> and </a:t>
            </a:r>
            <a:r>
              <a:rPr lang="en-US" sz="1200" dirty="0" err="1" smtClean="0"/>
              <a:t>TRTxxA</a:t>
            </a:r>
            <a:r>
              <a:rPr lang="en-US" sz="1200" dirty="0" smtClean="0"/>
              <a:t> are subject-level variable and should be invariant of records. APERSDT and APEREDT are also record-level variables. For instance, APERSDT = 2015-10-01 and 2015-11-01 for records in Period 01 and Period 02, respectively. </a:t>
            </a: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Please note that there is only one baseline flag variable (ABLFL) allowed in a BDS dataset no matter how many different baselines there are per subject per parameter. Similarly, there is only one change from baseline variable (CHG) allowed. There is only one baseline value variable (BASE) allowed.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The last records cannot be identified by adding variables. In </a:t>
            </a:r>
            <a:r>
              <a:rPr lang="en-US" sz="1200" dirty="0" err="1" smtClean="0"/>
              <a:t>ADaM</a:t>
            </a:r>
            <a:r>
              <a:rPr lang="en-US" sz="1200" dirty="0" smtClean="0"/>
              <a:t> IG V1.1 or V1.0, there are 6 rules that decide whether a row or a column should be added. Rule 3 states that function of one or more rows within the same parameter for the purpose of creating an analysis </a:t>
            </a:r>
            <a:r>
              <a:rPr lang="en-US" sz="1200" dirty="0" err="1" smtClean="0"/>
              <a:t>timepoint</a:t>
            </a:r>
            <a:r>
              <a:rPr lang="en-US" sz="1200" dirty="0" smtClean="0"/>
              <a:t> should be added as a new row for the same parameter.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65916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881" y="491133"/>
            <a:ext cx="466344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Content Slide- 2 row / comparison</a:t>
            </a:r>
            <a:endParaRPr lang="en-US" dirty="0">
              <a:solidFill>
                <a:srgbClr val="FF0000"/>
              </a:solidFill>
            </a:endParaRPr>
          </a:p>
        </p:txBody>
      </p:sp>
    </p:spTree>
    <p:extLst>
      <p:ext uri="{BB962C8B-B14F-4D97-AF65-F5344CB8AC3E}">
        <p14:creationId xmlns:p14="http://schemas.microsoft.com/office/powerpoint/2010/main" val="1873127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404" y="6354443"/>
            <a:ext cx="1983106" cy="328295"/>
          </a:xfrm>
          <a:prstGeom prst="rect">
            <a:avLst/>
          </a:prstGeom>
          <a:noFill/>
          <a:ln>
            <a:solidFill>
              <a:srgbClr val="FF0000"/>
            </a:solidFill>
          </a:ln>
        </p:spPr>
        <p:txBody>
          <a:bodyPr wrap="square" lIns="96661" tIns="48331" rIns="96661" bIns="48331" rtlCol="0">
            <a:spAutoFit/>
          </a:bodyPr>
          <a:lstStyle/>
          <a:p>
            <a:pPr algn="ctr"/>
            <a:r>
              <a:rPr lang="en-US" sz="1500" dirty="0">
                <a:solidFill>
                  <a:srgbClr val="FF0000"/>
                </a:solidFill>
              </a:rPr>
              <a:t>Font size 9pt</a:t>
            </a:r>
          </a:p>
        </p:txBody>
      </p:sp>
      <p:cxnSp>
        <p:nvCxnSpPr>
          <p:cNvPr id="5" name="Straight Arrow Connector 4"/>
          <p:cNvCxnSpPr>
            <a:stCxn id="4" idx="0"/>
          </p:cNvCxnSpPr>
          <p:nvPr/>
        </p:nvCxnSpPr>
        <p:spPr>
          <a:xfrm flipV="1">
            <a:off x="1554957" y="5976017"/>
            <a:ext cx="273844" cy="3784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540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Tree>
    <p:extLst>
      <p:ext uri="{BB962C8B-B14F-4D97-AF65-F5344CB8AC3E}">
        <p14:creationId xmlns:p14="http://schemas.microsoft.com/office/powerpoint/2010/main" val="3824683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For pooling</a:t>
            </a:r>
            <a:r>
              <a:rPr lang="en-US" baseline="0" dirty="0" smtClean="0"/>
              <a:t> of legacy studies when ADaM is directly generated from the shells</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4</a:t>
            </a:fld>
            <a:endParaRPr lang="en-US" dirty="0"/>
          </a:p>
        </p:txBody>
      </p:sp>
    </p:spTree>
    <p:extLst>
      <p:ext uri="{BB962C8B-B14F-4D97-AF65-F5344CB8AC3E}">
        <p14:creationId xmlns:p14="http://schemas.microsoft.com/office/powerpoint/2010/main" val="279207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Stat responsibility</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5</a:t>
            </a:fld>
            <a:endParaRPr lang="en-US" dirty="0"/>
          </a:p>
        </p:txBody>
      </p:sp>
    </p:spTree>
    <p:extLst>
      <p:ext uri="{BB962C8B-B14F-4D97-AF65-F5344CB8AC3E}">
        <p14:creationId xmlns:p14="http://schemas.microsoft.com/office/powerpoint/2010/main" val="189227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Stat</a:t>
            </a:r>
            <a:r>
              <a:rPr lang="en-US" baseline="0" dirty="0" smtClean="0"/>
              <a:t> and lead programmer responsible for annotation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6</a:t>
            </a:fld>
            <a:endParaRPr lang="en-US" dirty="0"/>
          </a:p>
        </p:txBody>
      </p:sp>
    </p:spTree>
    <p:extLst>
      <p:ext uri="{BB962C8B-B14F-4D97-AF65-F5344CB8AC3E}">
        <p14:creationId xmlns:p14="http://schemas.microsoft.com/office/powerpoint/2010/main" val="2331228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E.g. PCSA</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12</a:t>
            </a:fld>
            <a:endParaRPr lang="en-US" dirty="0"/>
          </a:p>
        </p:txBody>
      </p:sp>
    </p:spTree>
    <p:extLst>
      <p:ext uri="{BB962C8B-B14F-4D97-AF65-F5344CB8AC3E}">
        <p14:creationId xmlns:p14="http://schemas.microsoft.com/office/powerpoint/2010/main" val="59526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lvl="1">
              <a:spcBef>
                <a:spcPts val="0"/>
              </a:spcBef>
              <a:spcAft>
                <a:spcPts val="1200"/>
              </a:spcAft>
            </a:pPr>
            <a:endParaRPr lang="en-US" altLang="en-US" sz="1600" dirty="0" smtClean="0">
              <a:solidFill>
                <a:srgbClr val="000000"/>
              </a:solidFill>
            </a:endParaRPr>
          </a:p>
          <a:p>
            <a:pPr>
              <a:spcBef>
                <a:spcPts val="0"/>
              </a:spcBef>
              <a:spcAft>
                <a:spcPts val="1200"/>
              </a:spcAft>
            </a:pPr>
            <a:r>
              <a:rPr lang="en-US" altLang="en-US" sz="2000" dirty="0" smtClean="0">
                <a:solidFill>
                  <a:srgbClr val="000000"/>
                </a:solidFill>
              </a:rPr>
              <a:t>Example of rule 2,3,4,5: The table in the next slide contain a variable PARAM which has the values “SFI01- Total Score” and “IPSS01- Total Score”   are the function of more than one row or parameter.     </a:t>
            </a:r>
          </a:p>
          <a:p>
            <a:endParaRPr lang="en-US" altLang="en-US" dirty="0" smtClean="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15</a:t>
            </a:fld>
            <a:endParaRPr lang="en-US" dirty="0"/>
          </a:p>
        </p:txBody>
      </p:sp>
    </p:spTree>
    <p:extLst>
      <p:ext uri="{BB962C8B-B14F-4D97-AF65-F5344CB8AC3E}">
        <p14:creationId xmlns:p14="http://schemas.microsoft.com/office/powerpoint/2010/main" val="1356413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lvl="1">
              <a:spcBef>
                <a:spcPts val="0"/>
              </a:spcBef>
              <a:spcAft>
                <a:spcPts val="1200"/>
              </a:spcAft>
            </a:pPr>
            <a:endParaRPr lang="en-US" altLang="en-US" sz="1600" dirty="0" smtClean="0">
              <a:solidFill>
                <a:srgbClr val="000000"/>
              </a:solidFill>
            </a:endParaRPr>
          </a:p>
          <a:p>
            <a:pPr>
              <a:spcBef>
                <a:spcPts val="0"/>
              </a:spcBef>
              <a:spcAft>
                <a:spcPts val="1200"/>
              </a:spcAft>
            </a:pPr>
            <a:r>
              <a:rPr lang="en-US" altLang="en-US" sz="2000" dirty="0" smtClean="0">
                <a:solidFill>
                  <a:srgbClr val="000000"/>
                </a:solidFill>
              </a:rPr>
              <a:t>Example of rule 2,3,4,5: The table in the next slide contain a variable PARAM which has the values “SFI01- Total Score” and “IPSS01- Total Score”   are the function of more than one row or parameter.     </a:t>
            </a:r>
          </a:p>
          <a:p>
            <a:endParaRPr lang="en-US" altLang="en-US" dirty="0" smtClean="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16</a:t>
            </a:fld>
            <a:endParaRPr lang="en-US" dirty="0"/>
          </a:p>
        </p:txBody>
      </p:sp>
    </p:spTree>
    <p:extLst>
      <p:ext uri="{BB962C8B-B14F-4D97-AF65-F5344CB8AC3E}">
        <p14:creationId xmlns:p14="http://schemas.microsoft.com/office/powerpoint/2010/main" val="3876824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lvl="1">
              <a:spcBef>
                <a:spcPts val="0"/>
              </a:spcBef>
              <a:spcAft>
                <a:spcPts val="1200"/>
              </a:spcAft>
            </a:pPr>
            <a:endParaRPr lang="en-US" altLang="en-US" sz="1600" dirty="0" smtClean="0">
              <a:solidFill>
                <a:srgbClr val="000000"/>
              </a:solidFill>
            </a:endParaRPr>
          </a:p>
          <a:p>
            <a:pPr>
              <a:spcBef>
                <a:spcPts val="0"/>
              </a:spcBef>
              <a:spcAft>
                <a:spcPts val="1200"/>
              </a:spcAft>
            </a:pPr>
            <a:r>
              <a:rPr lang="en-US" altLang="en-US" sz="2000" dirty="0" smtClean="0">
                <a:solidFill>
                  <a:srgbClr val="000000"/>
                </a:solidFill>
              </a:rPr>
              <a:t>Example of rule 2,3,4,5: The table in the next slide contain a variable PARAM which has the values “SFI01- Total Score” and “IPSS01- Total Score”   are the function of more than one row or parameter.     </a:t>
            </a:r>
          </a:p>
          <a:p>
            <a:endParaRPr lang="en-US" altLang="en-US" dirty="0" smtClean="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17</a:t>
            </a:fld>
            <a:endParaRPr lang="en-US" dirty="0"/>
          </a:p>
        </p:txBody>
      </p:sp>
    </p:spTree>
    <p:extLst>
      <p:ext uri="{BB962C8B-B14F-4D97-AF65-F5344CB8AC3E}">
        <p14:creationId xmlns:p14="http://schemas.microsoft.com/office/powerpoint/2010/main" val="27948602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jpg"/><Relationship Id="rId1" Type="http://schemas.openxmlformats.org/officeDocument/2006/relationships/slideMaster" Target="../slideMasters/slideMaster3.xml"/><Relationship Id="rId4" Type="http://schemas.openxmlformats.org/officeDocument/2006/relationships/image" Target="../media/image2.w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ectangle 10"/>
          <p:cNvSpPr/>
          <p:nvPr userDrawn="1"/>
        </p:nvSpPr>
        <p:spPr>
          <a:xfrm>
            <a:off x="0" y="0"/>
            <a:ext cx="9144000" cy="3801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332876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4050840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ectangle 10"/>
          <p:cNvSpPr/>
          <p:nvPr userDrawn="1"/>
        </p:nvSpPr>
        <p:spPr>
          <a:xfrm>
            <a:off x="0" y="0"/>
            <a:ext cx="9144000" cy="38018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lvl="0">
              <a:spcAft>
                <a:spcPts val="500"/>
              </a:spcAft>
            </a:pPr>
            <a:endParaRPr lang="en-US" sz="2000">
              <a:solidFill>
                <a:schemeClr val="bg1"/>
              </a:solidFill>
              <a:latin typeface="Minion Pro"/>
              <a:cs typeface="Minion Pro"/>
            </a:endParaRPr>
          </a:p>
        </p:txBody>
      </p:sp>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2222932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5" name="TextBox 4"/>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892334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10" name="Rectangle 9"/>
          <p:cNvSpPr/>
          <p:nvPr userDrawn="1"/>
        </p:nvSpPr>
        <p:spPr>
          <a:xfrm>
            <a:off x="0" y="0"/>
            <a:ext cx="9144000" cy="3630168"/>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114548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29030"/>
            <a:ext cx="9144000" cy="574403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1108226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2836928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6" name="Picture 15"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224906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9" name="TextBox 38"/>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
        <p:nvSpPr>
          <p:cNvPr id="40" name="Rounded Rectangle 39"/>
          <p:cNvSpPr/>
          <p:nvPr userDrawn="1"/>
        </p:nvSpPr>
        <p:spPr>
          <a:xfrm>
            <a:off x="460375" y="1427163"/>
            <a:ext cx="8223250" cy="169539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1" name="Rounded Rectangle 40"/>
          <p:cNvSpPr/>
          <p:nvPr userDrawn="1"/>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42" name="Rounded Rectangle 41"/>
          <p:cNvSpPr/>
          <p:nvPr userDrawn="1"/>
        </p:nvSpPr>
        <p:spPr>
          <a:xfrm>
            <a:off x="460375"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3" name="Rectangle 42"/>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44" name="Rectangle 43"/>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45" name="Rectangle 44"/>
          <p:cNvSpPr/>
          <p:nvPr userDrawn="1"/>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46" name="Rectangle 45"/>
          <p:cNvSpPr/>
          <p:nvPr userDrawn="1"/>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47" name="Rounded Rectangle 46"/>
          <p:cNvSpPr/>
          <p:nvPr userDrawn="1"/>
        </p:nvSpPr>
        <p:spPr>
          <a:xfrm>
            <a:off x="4718334"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8" name="Rectangle 47"/>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49" name="Rectangle 48"/>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50" name="Rectangle 49"/>
          <p:cNvSpPr/>
          <p:nvPr userDrawn="1"/>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1" name="Rectangle 50"/>
          <p:cNvSpPr/>
          <p:nvPr userDrawn="1"/>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2" name="Content Placeholder 4"/>
          <p:cNvSpPr>
            <a:spLocks noGrp="1"/>
          </p:cNvSpPr>
          <p:nvPr>
            <p:ph sz="quarter" idx="23"/>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53" name="Text Placeholder 35"/>
          <p:cNvSpPr>
            <a:spLocks noGrp="1"/>
          </p:cNvSpPr>
          <p:nvPr>
            <p:ph type="body" sz="quarter" idx="24"/>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4" name="Text Placeholder 35"/>
          <p:cNvSpPr>
            <a:spLocks noGrp="1"/>
          </p:cNvSpPr>
          <p:nvPr>
            <p:ph type="body" sz="quarter" idx="25"/>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5" name="Text Placeholder 35"/>
          <p:cNvSpPr>
            <a:spLocks noGrp="1"/>
          </p:cNvSpPr>
          <p:nvPr>
            <p:ph type="body" sz="quarter" idx="26"/>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6" name="Text Placeholder 35"/>
          <p:cNvSpPr>
            <a:spLocks noGrp="1"/>
          </p:cNvSpPr>
          <p:nvPr>
            <p:ph type="body" sz="quarter" idx="27"/>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7" name="Content Placeholder 68"/>
          <p:cNvSpPr>
            <a:spLocks noGrp="1"/>
          </p:cNvSpPr>
          <p:nvPr>
            <p:ph sz="quarter" idx="28"/>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58" name="Content Placeholder 68"/>
          <p:cNvSpPr>
            <a:spLocks noGrp="1"/>
          </p:cNvSpPr>
          <p:nvPr>
            <p:ph sz="quarter" idx="29"/>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22583793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descr="Cover4.jpg"/>
          <p:cNvPicPr>
            <a:picLocks noChangeAspect="1"/>
          </p:cNvPicPr>
          <p:nvPr userDrawn="1"/>
        </p:nvPicPr>
        <p:blipFill rotWithShape="1">
          <a:blip r:embed="rId2">
            <a:extLst>
              <a:ext uri="{28A0092B-C50C-407E-A947-70E740481C1C}">
                <a14:useLocalDpi xmlns:a14="http://schemas.microsoft.com/office/drawing/2010/main" val="0"/>
              </a:ext>
            </a:extLst>
          </a:blip>
          <a:srcRect b="33333"/>
          <a:stretch/>
        </p:blipFill>
        <p:spPr>
          <a:xfrm>
            <a:off x="0" y="0"/>
            <a:ext cx="9144000" cy="3810000"/>
          </a:xfrm>
          <a:prstGeom prst="rect">
            <a:avLst/>
          </a:prstGeom>
        </p:spPr>
      </p:pic>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40874537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5" name="TextBox 4"/>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152431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33479501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userDrawn="1"/>
        </p:nvSpPr>
        <p:spPr>
          <a:xfrm>
            <a:off x="0" y="0"/>
            <a:ext cx="9144000" cy="3630168"/>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1026210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2112"/>
            <a:ext cx="9144000" cy="5717112"/>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41190448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5548327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25228319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9" name="TextBox 38"/>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
        <p:nvSpPr>
          <p:cNvPr id="40" name="Rounded Rectangle 39"/>
          <p:cNvSpPr/>
          <p:nvPr userDrawn="1"/>
        </p:nvSpPr>
        <p:spPr>
          <a:xfrm>
            <a:off x="460375" y="1427163"/>
            <a:ext cx="8223250" cy="169539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1" name="Rounded Rectangle 40"/>
          <p:cNvSpPr/>
          <p:nvPr userDrawn="1"/>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42" name="Rounded Rectangle 41"/>
          <p:cNvSpPr/>
          <p:nvPr userDrawn="1"/>
        </p:nvSpPr>
        <p:spPr>
          <a:xfrm>
            <a:off x="460375"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3" name="Rectangle 42"/>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44" name="Rectangle 43"/>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45" name="Rectangle 44"/>
          <p:cNvSpPr/>
          <p:nvPr userDrawn="1"/>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46" name="Rectangle 45"/>
          <p:cNvSpPr/>
          <p:nvPr userDrawn="1"/>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47" name="Rounded Rectangle 46"/>
          <p:cNvSpPr/>
          <p:nvPr userDrawn="1"/>
        </p:nvSpPr>
        <p:spPr>
          <a:xfrm>
            <a:off x="4718334"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8" name="Rectangle 47"/>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49" name="Rectangle 48"/>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50" name="Rectangle 49"/>
          <p:cNvSpPr/>
          <p:nvPr userDrawn="1"/>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1" name="Rectangle 50"/>
          <p:cNvSpPr/>
          <p:nvPr userDrawn="1"/>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2" name="Content Placeholder 4"/>
          <p:cNvSpPr>
            <a:spLocks noGrp="1"/>
          </p:cNvSpPr>
          <p:nvPr>
            <p:ph sz="quarter" idx="23"/>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53" name="Text Placeholder 35"/>
          <p:cNvSpPr>
            <a:spLocks noGrp="1"/>
          </p:cNvSpPr>
          <p:nvPr>
            <p:ph type="body" sz="quarter" idx="24"/>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4" name="Text Placeholder 35"/>
          <p:cNvSpPr>
            <a:spLocks noGrp="1"/>
          </p:cNvSpPr>
          <p:nvPr>
            <p:ph type="body" sz="quarter" idx="25"/>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5" name="Text Placeholder 35"/>
          <p:cNvSpPr>
            <a:spLocks noGrp="1"/>
          </p:cNvSpPr>
          <p:nvPr>
            <p:ph type="body" sz="quarter" idx="26"/>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6" name="Text Placeholder 35"/>
          <p:cNvSpPr>
            <a:spLocks noGrp="1"/>
          </p:cNvSpPr>
          <p:nvPr>
            <p:ph type="body" sz="quarter" idx="27"/>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7" name="Content Placeholder 68"/>
          <p:cNvSpPr>
            <a:spLocks noGrp="1"/>
          </p:cNvSpPr>
          <p:nvPr>
            <p:ph sz="quarter" idx="28"/>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58" name="Content Placeholder 68"/>
          <p:cNvSpPr>
            <a:spLocks noGrp="1"/>
          </p:cNvSpPr>
          <p:nvPr>
            <p:ph sz="quarter" idx="29"/>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2456190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10" name="Rectangle 9"/>
          <p:cNvSpPr/>
          <p:nvPr userDrawn="1"/>
        </p:nvSpPr>
        <p:spPr>
          <a:xfrm>
            <a:off x="1" y="-1"/>
            <a:ext cx="9144000" cy="3629025"/>
          </a:xfrm>
          <a:prstGeom prst="rect">
            <a:avLst/>
          </a:prstGeom>
          <a:solidFill>
            <a:srgbClr val="0066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060275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0"/>
            <a:ext cx="9144000" cy="5715000"/>
          </a:xfrm>
          <a:prstGeom prst="rect">
            <a:avLst/>
          </a:prstGeom>
          <a:solidFill>
            <a:srgbClr val="0066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2240863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942831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312126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3" name="Rounded Rectangle 32"/>
          <p:cNvSpPr/>
          <p:nvPr/>
        </p:nvSpPr>
        <p:spPr>
          <a:xfrm>
            <a:off x="460375" y="1427163"/>
            <a:ext cx="8223250" cy="1695390"/>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endParaRPr lang="en-US" sz="917" dirty="0">
              <a:solidFill>
                <a:prstClr val="white"/>
              </a:solidFill>
            </a:endParaRPr>
          </a:p>
        </p:txBody>
      </p:sp>
      <p:sp>
        <p:nvSpPr>
          <p:cNvPr id="34" name="Rounded Rectangle 33"/>
          <p:cNvSpPr/>
          <p:nvPr/>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10" name="Rounded Rectangle 9"/>
          <p:cNvSpPr/>
          <p:nvPr/>
        </p:nvSpPr>
        <p:spPr>
          <a:xfrm>
            <a:off x="460375" y="3413344"/>
            <a:ext cx="3965291" cy="1131875"/>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1970"/>
            <a:endParaRPr lang="en-US" sz="1000" b="1" dirty="0">
              <a:solidFill>
                <a:prstClr val="white"/>
              </a:solidFill>
            </a:endParaRPr>
          </a:p>
        </p:txBody>
      </p:sp>
      <p:sp>
        <p:nvSpPr>
          <p:cNvPr id="12" name="Rectangle 11"/>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13" name="Rectangle 12"/>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16" name="Rectangle 15"/>
          <p:cNvSpPr/>
          <p:nvPr/>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17" name="Rectangle 16"/>
          <p:cNvSpPr/>
          <p:nvPr/>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23" name="Rounded Rectangle 22"/>
          <p:cNvSpPr/>
          <p:nvPr/>
        </p:nvSpPr>
        <p:spPr>
          <a:xfrm>
            <a:off x="4718334" y="3413344"/>
            <a:ext cx="3965291" cy="1131875"/>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1970"/>
            <a:endParaRPr lang="en-US" sz="1000" b="1" dirty="0">
              <a:solidFill>
                <a:prstClr val="white"/>
              </a:solidFill>
            </a:endParaRPr>
          </a:p>
        </p:txBody>
      </p:sp>
      <p:sp>
        <p:nvSpPr>
          <p:cNvPr id="24" name="Rectangle 23"/>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25" name="Rectangle 24"/>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26" name="Rectangle 25"/>
          <p:cNvSpPr/>
          <p:nvPr/>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27" name="Rectangle 26"/>
          <p:cNvSpPr/>
          <p:nvPr/>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 name="Content Placeholder 4"/>
          <p:cNvSpPr>
            <a:spLocks noGrp="1"/>
          </p:cNvSpPr>
          <p:nvPr>
            <p:ph sz="quarter" idx="10"/>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36" name="Text Placeholder 35"/>
          <p:cNvSpPr>
            <a:spLocks noGrp="1"/>
          </p:cNvSpPr>
          <p:nvPr>
            <p:ph type="body" sz="quarter" idx="11"/>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9" name="Text Placeholder 35"/>
          <p:cNvSpPr>
            <a:spLocks noGrp="1"/>
          </p:cNvSpPr>
          <p:nvPr>
            <p:ph type="body" sz="quarter" idx="12"/>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62" name="Text Placeholder 35"/>
          <p:cNvSpPr>
            <a:spLocks noGrp="1"/>
          </p:cNvSpPr>
          <p:nvPr>
            <p:ph type="body" sz="quarter" idx="15"/>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63" name="Text Placeholder 35"/>
          <p:cNvSpPr>
            <a:spLocks noGrp="1"/>
          </p:cNvSpPr>
          <p:nvPr>
            <p:ph type="body" sz="quarter" idx="16"/>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70" name="Content Placeholder 68"/>
          <p:cNvSpPr>
            <a:spLocks noGrp="1"/>
          </p:cNvSpPr>
          <p:nvPr>
            <p:ph sz="quarter" idx="20"/>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72" name="Content Placeholder 68"/>
          <p:cNvSpPr>
            <a:spLocks noGrp="1"/>
          </p:cNvSpPr>
          <p:nvPr>
            <p:ph sz="quarter" idx="22"/>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3339670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30324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a:p>
        </p:txBody>
      </p:sp>
      <p:sp>
        <p:nvSpPr>
          <p:cNvPr id="3"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95930020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microsoft.com/office/2007/relationships/hdphoto" Target="../media/hdphoto1.wdp"/><Relationship Id="rId4" Type="http://schemas.openxmlformats.org/officeDocument/2006/relationships/slideLayout" Target="../slideLayouts/slideLayout21.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9144000" cy="8001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0" y="454025"/>
            <a:ext cx="2252547" cy="6858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457200" tIns="0" rIns="0" bIns="0" rtlCol="0" anchor="ctr"/>
          <a:lstStyle/>
          <a:p>
            <a:pPr>
              <a:spcAft>
                <a:spcPts val="500"/>
              </a:spcAft>
            </a:pPr>
            <a:endParaRPr lang="en-US" sz="2000" dirty="0">
              <a:solidFill>
                <a:schemeClr val="bg1"/>
              </a:solidFill>
              <a:latin typeface="Minion Pro"/>
              <a:cs typeface="Minion Pro"/>
            </a:endParaRPr>
          </a:p>
        </p:txBody>
      </p:sp>
      <p:sp>
        <p:nvSpPr>
          <p:cNvPr id="7" name="Freeform 6"/>
          <p:cNvSpPr/>
          <p:nvPr/>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457200" tIns="0" rIns="0" bIns="0" rtlCol="0" anchor="ctr">
            <a:noAutofit/>
          </a:bodyPr>
          <a:lstStyle/>
          <a:p>
            <a:pPr>
              <a:spcAft>
                <a:spcPts val="500"/>
              </a:spcAft>
            </a:pPr>
            <a:endParaRPr lang="en-US" sz="2000" dirty="0">
              <a:solidFill>
                <a:schemeClr val="bg1"/>
              </a:solidFill>
              <a:latin typeface="Minion Pro"/>
              <a:cs typeface="Minion Pro"/>
            </a:endParaRPr>
          </a:p>
        </p:txBody>
      </p:sp>
    </p:spTree>
    <p:extLst>
      <p:ext uri="{BB962C8B-B14F-4D97-AF65-F5344CB8AC3E}">
        <p14:creationId xmlns:p14="http://schemas.microsoft.com/office/powerpoint/2010/main" val="23568206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23" r:id="rId4"/>
    <p:sldLayoutId id="2147483664" r:id="rId5"/>
    <p:sldLayoutId id="2147483665" r:id="rId6"/>
    <p:sldLayoutId id="2147483758" r:id="rId7"/>
    <p:sldLayoutId id="2147483762" r:id="rId8"/>
    <p:sldLayoutId id="2147483763" r:id="rId9"/>
    <p:sldLayoutId id="2147483782"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92" userDrawn="1">
          <p15:clr>
            <a:srgbClr val="F26B43"/>
          </p15:clr>
        </p15:guide>
        <p15:guide id="3" pos="5472" userDrawn="1">
          <p15:clr>
            <a:srgbClr val="F26B43"/>
          </p15:clr>
        </p15:guide>
        <p15:guide id="4" orient="horz" pos="3168" userDrawn="1">
          <p15:clr>
            <a:srgbClr val="F26B43"/>
          </p15:clr>
        </p15:guide>
        <p15:guide id="5"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9144000" cy="8001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457200" tIns="0" rIns="0" bIns="0" rtlCol="0" anchor="ctr"/>
          <a:lstStyle/>
          <a:p>
            <a:pPr lvl="0">
              <a:spcAft>
                <a:spcPts val="500"/>
              </a:spcAft>
            </a:pPr>
            <a:endParaRPr lang="en-US" sz="2000">
              <a:solidFill>
                <a:schemeClr val="bg1"/>
              </a:solidFill>
              <a:latin typeface="Minion Pro"/>
              <a:cs typeface="Minion Pro"/>
            </a:endParaRPr>
          </a:p>
        </p:txBody>
      </p:sp>
      <p:sp>
        <p:nvSpPr>
          <p:cNvPr id="4" name="Rectangle 3"/>
          <p:cNvSpPr/>
          <p:nvPr userDrawn="1"/>
        </p:nvSpPr>
        <p:spPr>
          <a:xfrm>
            <a:off x="0" y="454025"/>
            <a:ext cx="2252547" cy="685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5" name="Freeform 4"/>
          <p:cNvSpPr/>
          <p:nvPr userDrawn="1"/>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Tree>
    <p:extLst>
      <p:ext uri="{BB962C8B-B14F-4D97-AF65-F5344CB8AC3E}">
        <p14:creationId xmlns:p14="http://schemas.microsoft.com/office/powerpoint/2010/main" val="234078793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59"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92">
          <p15:clr>
            <a:srgbClr val="F26B43"/>
          </p15:clr>
        </p15:guide>
        <p15:guide id="2" pos="5472">
          <p15:clr>
            <a:srgbClr val="F26B43"/>
          </p15:clr>
        </p15:guide>
        <p15:guide id="3" orient="horz" pos="3168">
          <p15:clr>
            <a:srgbClr val="F26B43"/>
          </p15:clr>
        </p15:guide>
        <p15:guide id="4" orient="horz" pos="5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Cover4.jpg"/>
          <p:cNvPicPr>
            <a:picLocks noChangeAspect="1"/>
          </p:cNvPicPr>
          <p:nvPr userDrawn="1"/>
        </p:nvPicPr>
        <p:blipFill rotWithShape="1">
          <a:blip r:embed="rId9">
            <a:extLst>
              <a:ext uri="{BEBA8EAE-BF5A-486C-A8C5-ECC9F3942E4B}">
                <a14:imgProps xmlns:a14="http://schemas.microsoft.com/office/drawing/2010/main">
                  <a14:imgLayer r:embed="rId10">
                    <a14:imgEffect>
                      <a14:sharpenSoften amount="20000"/>
                    </a14:imgEffect>
                    <a14:imgEffect>
                      <a14:colorTemperature colorTemp="8000"/>
                    </a14:imgEffect>
                    <a14:imgEffect>
                      <a14:brightnessContrast bright="-45000" contrast="40000"/>
                    </a14:imgEffect>
                  </a14:imgLayer>
                </a14:imgProps>
              </a:ext>
              <a:ext uri="{28A0092B-C50C-407E-A947-70E740481C1C}">
                <a14:useLocalDpi xmlns:a14="http://schemas.microsoft.com/office/drawing/2010/main" val="0"/>
              </a:ext>
            </a:extLst>
          </a:blip>
          <a:srcRect r="1493" b="86208"/>
          <a:stretch/>
        </p:blipFill>
        <p:spPr>
          <a:xfrm>
            <a:off x="0" y="0"/>
            <a:ext cx="9144000" cy="800073"/>
          </a:xfrm>
          <a:prstGeom prst="rect">
            <a:avLst/>
          </a:prstGeom>
        </p:spPr>
      </p:pic>
      <p:sp>
        <p:nvSpPr>
          <p:cNvPr id="4" name="Rectangle 3"/>
          <p:cNvSpPr/>
          <p:nvPr userDrawn="1"/>
        </p:nvSpPr>
        <p:spPr>
          <a:xfrm>
            <a:off x="0" y="454025"/>
            <a:ext cx="2252547" cy="685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6" name="Freeform 5"/>
          <p:cNvSpPr/>
          <p:nvPr userDrawn="1"/>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Tree>
    <p:extLst>
      <p:ext uri="{BB962C8B-B14F-4D97-AF65-F5344CB8AC3E}">
        <p14:creationId xmlns:p14="http://schemas.microsoft.com/office/powerpoint/2010/main" val="549490070"/>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60"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92">
          <p15:clr>
            <a:srgbClr val="F26B43"/>
          </p15:clr>
        </p15:guide>
        <p15:guide id="2" pos="5472">
          <p15:clr>
            <a:srgbClr val="F26B43"/>
          </p15:clr>
        </p15:guide>
        <p15:guide id="3" orient="horz" pos="3168">
          <p15:clr>
            <a:srgbClr val="F26B43"/>
          </p15:clr>
        </p15:guide>
        <p15:guide id="4" orient="horz" pos="5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mailto:PALS@tcs.com"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ata and TCS logo.w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4" name="Title 3"/>
          <p:cNvSpPr>
            <a:spLocks noGrp="1"/>
          </p:cNvSpPr>
          <p:nvPr>
            <p:ph type="title"/>
          </p:nvPr>
        </p:nvSpPr>
        <p:spPr/>
        <p:txBody>
          <a:bodyPr anchor="ctr"/>
          <a:lstStyle/>
          <a:p>
            <a:r>
              <a:rPr lang="en-US" dirty="0"/>
              <a:t>BDS – Basic Data Structure</a:t>
            </a:r>
          </a:p>
        </p:txBody>
      </p:sp>
      <p:sp>
        <p:nvSpPr>
          <p:cNvPr id="2" name="Subtitle 1"/>
          <p:cNvSpPr>
            <a:spLocks noGrp="1"/>
          </p:cNvSpPr>
          <p:nvPr>
            <p:ph type="subTitle" idx="1"/>
          </p:nvPr>
        </p:nvSpPr>
        <p:spPr>
          <a:xfrm>
            <a:off x="0" y="3831740"/>
            <a:ext cx="7286625" cy="508000"/>
          </a:xfrm>
        </p:spPr>
        <p:txBody>
          <a:bodyPr/>
          <a:lstStyle/>
          <a:p>
            <a:r>
              <a:rPr lang="en-US" dirty="0" err="1"/>
              <a:t>Anagha</a:t>
            </a:r>
            <a:r>
              <a:rPr lang="en-US" dirty="0"/>
              <a:t> </a:t>
            </a:r>
            <a:r>
              <a:rPr lang="en-US" dirty="0" err="1"/>
              <a:t>Bhatkhande</a:t>
            </a:r>
            <a:r>
              <a:rPr lang="en-US" dirty="0"/>
              <a:t> </a:t>
            </a:r>
            <a:br>
              <a:rPr lang="en-US" dirty="0"/>
            </a:br>
            <a:r>
              <a:rPr lang="en-US" dirty="0" err="1"/>
              <a:t>Varsha</a:t>
            </a:r>
            <a:r>
              <a:rPr lang="en-US" dirty="0"/>
              <a:t> Mahajan</a:t>
            </a:r>
          </a:p>
        </p:txBody>
      </p:sp>
      <p:sp>
        <p:nvSpPr>
          <p:cNvPr id="7" name="TextBox 6"/>
          <p:cNvSpPr txBox="1"/>
          <p:nvPr/>
        </p:nvSpPr>
        <p:spPr>
          <a:xfrm>
            <a:off x="7041932" y="5323340"/>
            <a:ext cx="1647014" cy="153888"/>
          </a:xfrm>
          <a:prstGeom prst="rect">
            <a:avLst/>
          </a:prstGeom>
          <a:noFill/>
        </p:spPr>
        <p:txBody>
          <a:bodyPr wrap="square" lIns="0" tIns="0" rIns="0" bIns="0" rtlCol="0" anchor="b">
            <a:spAutoFit/>
          </a:bodyPr>
          <a:lstStyle/>
          <a:p>
            <a:pPr algn="r">
              <a:spcAft>
                <a:spcPts val="500"/>
              </a:spcAft>
            </a:pPr>
            <a:r>
              <a:rPr lang="en-IN" sz="1000" dirty="0" smtClean="0">
                <a:solidFill>
                  <a:schemeClr val="tx1">
                    <a:lumMod val="75000"/>
                    <a:lumOff val="25000"/>
                  </a:schemeClr>
                </a:solidFill>
              </a:rPr>
              <a:t>Effective date: 01-Nov-2017</a:t>
            </a:r>
            <a:endParaRPr lang="en-US" sz="1000" dirty="0">
              <a:solidFill>
                <a:schemeClr val="tx1">
                  <a:lumMod val="75000"/>
                  <a:lumOff val="25000"/>
                </a:schemeClr>
              </a:solidFill>
              <a:latin typeface="Minion Pro"/>
              <a:cs typeface="Minion Pro"/>
            </a:endParaRPr>
          </a:p>
        </p:txBody>
      </p:sp>
      <p:sp>
        <p:nvSpPr>
          <p:cNvPr id="6" name="TextBox 5"/>
          <p:cNvSpPr txBox="1"/>
          <p:nvPr/>
        </p:nvSpPr>
        <p:spPr>
          <a:xfrm>
            <a:off x="4471813" y="5319700"/>
            <a:ext cx="264496" cy="153888"/>
          </a:xfrm>
          <a:prstGeom prst="rect">
            <a:avLst/>
          </a:prstGeom>
          <a:noFill/>
        </p:spPr>
        <p:txBody>
          <a:bodyPr wrap="none" lIns="0" tIns="0" rIns="0" bIns="0" rtlCol="0" anchor="b">
            <a:spAutoFit/>
          </a:bodyPr>
          <a:lstStyle/>
          <a:p>
            <a:pPr marL="0" algn="ctr" defTabSz="457200" rtl="0" eaLnBrk="1" latinLnBrk="0" hangingPunct="1">
              <a:spcAft>
                <a:spcPts val="500"/>
              </a:spcAft>
            </a:pPr>
            <a:r>
              <a:rPr lang="en-US" sz="1000" kern="1200" dirty="0" smtClean="0">
                <a:solidFill>
                  <a:schemeClr val="tx1">
                    <a:lumMod val="75000"/>
                    <a:lumOff val="25000"/>
                  </a:schemeClr>
                </a:solidFill>
                <a:latin typeface="+mn-lt"/>
                <a:ea typeface="+mn-ea"/>
                <a:cs typeface="+mn-cs"/>
              </a:rPr>
              <a:t>V 1.0</a:t>
            </a:r>
            <a:endParaRPr lang="en-IN" sz="1000" kern="1200" dirty="0">
              <a:solidFill>
                <a:schemeClr val="tx1">
                  <a:lumMod val="75000"/>
                  <a:lumOff val="25000"/>
                </a:schemeClr>
              </a:solidFill>
              <a:latin typeface="+mn-lt"/>
              <a:ea typeface="+mn-ea"/>
              <a:cs typeface="+mn-cs"/>
            </a:endParaRPr>
          </a:p>
        </p:txBody>
      </p:sp>
      <p:sp>
        <p:nvSpPr>
          <p:cNvPr id="8" name="TextBox 7"/>
          <p:cNvSpPr txBox="1"/>
          <p:nvPr/>
        </p:nvSpPr>
        <p:spPr>
          <a:xfrm>
            <a:off x="3181463" y="5530317"/>
            <a:ext cx="2845193" cy="123111"/>
          </a:xfrm>
          <a:prstGeom prst="rect">
            <a:avLst/>
          </a:prstGeom>
          <a:noFill/>
        </p:spPr>
        <p:txBody>
          <a:bodyPr wrap="square" lIns="0" tIns="0" rIns="0" bIns="0" rtlCol="0" anchor="b">
            <a:spAutoFit/>
          </a:bodyPr>
          <a:lstStyle/>
          <a:p>
            <a:pPr algn="ctr">
              <a:spcAft>
                <a:spcPts val="500"/>
              </a:spcAft>
            </a:pPr>
            <a:r>
              <a:rPr lang="en-IN" sz="800" dirty="0" smtClean="0">
                <a:solidFill>
                  <a:schemeClr val="tx1">
                    <a:lumMod val="75000"/>
                    <a:lumOff val="25000"/>
                  </a:schemeClr>
                </a:solidFill>
              </a:rPr>
              <a:t>Copyright © 2016 Tata Consultancy Services Limited</a:t>
            </a:r>
            <a:endParaRPr lang="en-US" sz="800" dirty="0">
              <a:solidFill>
                <a:schemeClr val="tx1">
                  <a:lumMod val="75000"/>
                  <a:lumOff val="25000"/>
                </a:schemeClr>
              </a:solidFill>
              <a:latin typeface="Minion Pro"/>
              <a:cs typeface="Minion Pro"/>
            </a:endParaRPr>
          </a:p>
        </p:txBody>
      </p:sp>
    </p:spTree>
    <p:extLst>
      <p:ext uri="{BB962C8B-B14F-4D97-AF65-F5344CB8AC3E}">
        <p14:creationId xmlns:p14="http://schemas.microsoft.com/office/powerpoint/2010/main" val="9765319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11" y="473527"/>
            <a:ext cx="8511639" cy="535539"/>
          </a:xfrm>
        </p:spPr>
        <p:txBody>
          <a:bodyPr>
            <a:noAutofit/>
          </a:bodyPr>
          <a:lstStyle/>
          <a:p>
            <a:pPr algn="l"/>
            <a:r>
              <a:rPr lang="en-US" sz="2800" dirty="0">
                <a:solidFill>
                  <a:schemeClr val="bg1"/>
                </a:solidFill>
              </a:rPr>
              <a:t>Summary of Key BDS parameters</a:t>
            </a:r>
          </a:p>
        </p:txBody>
      </p:sp>
      <p:grpSp>
        <p:nvGrpSpPr>
          <p:cNvPr id="5" name="Group 4"/>
          <p:cNvGrpSpPr/>
          <p:nvPr/>
        </p:nvGrpSpPr>
        <p:grpSpPr>
          <a:xfrm>
            <a:off x="420380" y="1358927"/>
            <a:ext cx="4723119" cy="499790"/>
            <a:chOff x="451910" y="1112990"/>
            <a:chExt cx="2590616" cy="499790"/>
          </a:xfrm>
        </p:grpSpPr>
        <p:sp>
          <p:nvSpPr>
            <p:cNvPr id="6" name="Flowchart: Stored Data 5"/>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7" name="Rectangle 6"/>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pt-BR" sz="1600" b="1" dirty="0">
                  <a:solidFill>
                    <a:schemeClr val="bg1"/>
                  </a:solidFill>
                </a:rPr>
                <a:t>Parameter (PARAM) and Parameter Code (PARAMCD)</a:t>
              </a:r>
            </a:p>
          </p:txBody>
        </p:sp>
      </p:grpSp>
      <p:sp>
        <p:nvSpPr>
          <p:cNvPr id="8" name="Rectangle 7"/>
          <p:cNvSpPr/>
          <p:nvPr/>
        </p:nvSpPr>
        <p:spPr>
          <a:xfrm>
            <a:off x="424981" y="1738857"/>
            <a:ext cx="8458889" cy="492443"/>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PARAM) describes, and must uniquely and sufficiently identify, the contents of the relevant analysis value variable AVAL or AVALC. PARAMCD is the code for PARAM is map one to one</a:t>
            </a:r>
          </a:p>
        </p:txBody>
      </p:sp>
      <p:grpSp>
        <p:nvGrpSpPr>
          <p:cNvPr id="9" name="Group 8"/>
          <p:cNvGrpSpPr/>
          <p:nvPr/>
        </p:nvGrpSpPr>
        <p:grpSpPr>
          <a:xfrm>
            <a:off x="420381" y="2378430"/>
            <a:ext cx="4723118" cy="499790"/>
            <a:chOff x="451910" y="1112990"/>
            <a:chExt cx="2590616" cy="499790"/>
          </a:xfrm>
        </p:grpSpPr>
        <p:sp>
          <p:nvSpPr>
            <p:cNvPr id="10" name="Flowchart: Stored Data 9"/>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
          <p:nvSpPr>
            <p:cNvPr id="11" name="Rectangle 10"/>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schemeClr val="bg1"/>
                  </a:solidFill>
                </a:rPr>
                <a:t>Differences between PARAM and SDTM xxTEST </a:t>
              </a:r>
              <a:endParaRPr lang="pt-BR" b="1" dirty="0">
                <a:solidFill>
                  <a:schemeClr val="bg1"/>
                </a:solidFill>
              </a:endParaRPr>
            </a:p>
          </p:txBody>
        </p:sp>
      </p:grpSp>
      <p:sp>
        <p:nvSpPr>
          <p:cNvPr id="12" name="Rectangle 11"/>
          <p:cNvSpPr/>
          <p:nvPr/>
        </p:nvSpPr>
        <p:spPr>
          <a:xfrm>
            <a:off x="424981" y="2758360"/>
            <a:ext cx="8458889" cy="492443"/>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SDTM xxTEST is designed to work in conjunction with other variables called qualifiers in order to describe the collected result and PARAM is the only variable that describes AVAL or AVALC, qualifiers are not allowed.</a:t>
            </a:r>
          </a:p>
        </p:txBody>
      </p:sp>
      <p:grpSp>
        <p:nvGrpSpPr>
          <p:cNvPr id="13" name="Group 12"/>
          <p:cNvGrpSpPr/>
          <p:nvPr/>
        </p:nvGrpSpPr>
        <p:grpSpPr>
          <a:xfrm>
            <a:off x="420381" y="3387423"/>
            <a:ext cx="4723118" cy="499790"/>
            <a:chOff x="451910" y="1112990"/>
            <a:chExt cx="2590616" cy="499790"/>
          </a:xfrm>
        </p:grpSpPr>
        <p:sp>
          <p:nvSpPr>
            <p:cNvPr id="14" name="Flowchart: Stored Data 13"/>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
          <p:nvSpPr>
            <p:cNvPr id="15" name="Rectangle 14"/>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schemeClr val="bg1"/>
                  </a:solidFill>
                </a:rPr>
                <a:t>Parameter Category (PARCATy)</a:t>
              </a:r>
            </a:p>
          </p:txBody>
        </p:sp>
      </p:grpSp>
      <p:sp>
        <p:nvSpPr>
          <p:cNvPr id="16" name="Rectangle 15"/>
          <p:cNvSpPr/>
          <p:nvPr/>
        </p:nvSpPr>
        <p:spPr>
          <a:xfrm>
            <a:off x="424981" y="3767352"/>
            <a:ext cx="8458889" cy="292388"/>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PARCATy is used to group parameters into categories</a:t>
            </a:r>
          </a:p>
        </p:txBody>
      </p:sp>
      <p:grpSp>
        <p:nvGrpSpPr>
          <p:cNvPr id="17" name="Group 16"/>
          <p:cNvGrpSpPr/>
          <p:nvPr/>
        </p:nvGrpSpPr>
        <p:grpSpPr>
          <a:xfrm>
            <a:off x="420381" y="4270291"/>
            <a:ext cx="4723118" cy="499790"/>
            <a:chOff x="451910" y="1112990"/>
            <a:chExt cx="2590616" cy="499790"/>
          </a:xfrm>
        </p:grpSpPr>
        <p:sp>
          <p:nvSpPr>
            <p:cNvPr id="18" name="Flowchart: Stored Data 17"/>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9" name="Rectangle 18"/>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schemeClr val="bg1"/>
                  </a:solidFill>
                </a:rPr>
                <a:t>Parameter Type (PARAMTYP)</a:t>
              </a:r>
            </a:p>
          </p:txBody>
        </p:sp>
      </p:grpSp>
      <p:sp>
        <p:nvSpPr>
          <p:cNvPr id="20" name="Rectangle 19"/>
          <p:cNvSpPr/>
          <p:nvPr/>
        </p:nvSpPr>
        <p:spPr>
          <a:xfrm>
            <a:off x="424981" y="4650221"/>
            <a:ext cx="8458889" cy="492443"/>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Parameter Type (PARAMTYP)  flags "derived" parameters ; often misleading when used with DTYPE and will be retired in the next version</a:t>
            </a:r>
          </a:p>
        </p:txBody>
      </p:sp>
      <p:sp>
        <p:nvSpPr>
          <p:cNvPr id="21"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41050290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141" y="462097"/>
            <a:ext cx="8511639" cy="535539"/>
          </a:xfrm>
        </p:spPr>
        <p:txBody>
          <a:bodyPr>
            <a:noAutofit/>
          </a:bodyPr>
          <a:lstStyle/>
          <a:p>
            <a:pPr algn="l"/>
            <a:r>
              <a:rPr lang="en-US" sz="2800" dirty="0">
                <a:solidFill>
                  <a:schemeClr val="bg1"/>
                </a:solidFill>
              </a:rPr>
              <a:t>Summary of Key BDS parameters</a:t>
            </a:r>
          </a:p>
        </p:txBody>
      </p:sp>
      <p:grpSp>
        <p:nvGrpSpPr>
          <p:cNvPr id="5" name="Group 4"/>
          <p:cNvGrpSpPr/>
          <p:nvPr/>
        </p:nvGrpSpPr>
        <p:grpSpPr>
          <a:xfrm>
            <a:off x="420381" y="1290347"/>
            <a:ext cx="4246212" cy="499790"/>
            <a:chOff x="451910" y="1112990"/>
            <a:chExt cx="2590616" cy="499790"/>
          </a:xfrm>
        </p:grpSpPr>
        <p:sp>
          <p:nvSpPr>
            <p:cNvPr id="6" name="Flowchart: Stored Data 5"/>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7" name="Rectangle 6"/>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pt-BR" b="1" dirty="0">
                  <a:solidFill>
                    <a:schemeClr val="bg1"/>
                  </a:solidFill>
                </a:rPr>
                <a:t>Derivation Type (DTYPE)</a:t>
              </a:r>
            </a:p>
          </p:txBody>
        </p:sp>
      </p:grpSp>
      <p:sp>
        <p:nvSpPr>
          <p:cNvPr id="8" name="Rectangle 7"/>
          <p:cNvSpPr/>
          <p:nvPr/>
        </p:nvSpPr>
        <p:spPr>
          <a:xfrm>
            <a:off x="424981" y="1670277"/>
            <a:ext cx="8458889" cy="692497"/>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DTYPE serves two functions: when populated on a given record, </a:t>
            </a:r>
          </a:p>
          <a:p>
            <a:pPr lvl="1">
              <a:buClr>
                <a:srgbClr val="595959"/>
              </a:buClr>
            </a:pPr>
            <a:r>
              <a:rPr lang="en-US" sz="1300" dirty="0"/>
              <a:t>(1) it indicates that </a:t>
            </a:r>
            <a:r>
              <a:rPr lang="en-US" sz="1300" u="sng" dirty="0"/>
              <a:t>the record is derived </a:t>
            </a:r>
            <a:r>
              <a:rPr lang="en-US" sz="1300" dirty="0"/>
              <a:t>from other records within the same parameter and </a:t>
            </a:r>
          </a:p>
          <a:p>
            <a:pPr lvl="1">
              <a:buClr>
                <a:srgbClr val="595959"/>
              </a:buClr>
            </a:pPr>
            <a:r>
              <a:rPr lang="en-US" sz="1300" dirty="0"/>
              <a:t>(2) it </a:t>
            </a:r>
            <a:r>
              <a:rPr lang="en-US" sz="1300" u="sng" dirty="0"/>
              <a:t>identifies the algorithm </a:t>
            </a:r>
            <a:r>
              <a:rPr lang="en-US" sz="1300" dirty="0"/>
              <a:t>used to derive the analysis value (AVAL or AVALC) on the record </a:t>
            </a:r>
          </a:p>
        </p:txBody>
      </p:sp>
      <p:grpSp>
        <p:nvGrpSpPr>
          <p:cNvPr id="9" name="Group 8"/>
          <p:cNvGrpSpPr/>
          <p:nvPr/>
        </p:nvGrpSpPr>
        <p:grpSpPr>
          <a:xfrm>
            <a:off x="420381" y="2362400"/>
            <a:ext cx="4246212" cy="499790"/>
            <a:chOff x="451910" y="1112990"/>
            <a:chExt cx="2590616" cy="499790"/>
          </a:xfrm>
        </p:grpSpPr>
        <p:sp>
          <p:nvSpPr>
            <p:cNvPr id="10" name="Flowchart: Stored Data 9"/>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1" name="Rectangle 10"/>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schemeClr val="bg1"/>
                  </a:solidFill>
                </a:rPr>
                <a:t>Baseline Type (BASETYPE)</a:t>
              </a:r>
            </a:p>
          </p:txBody>
        </p:sp>
      </p:grpSp>
      <p:sp>
        <p:nvSpPr>
          <p:cNvPr id="12" name="Rectangle 11"/>
          <p:cNvSpPr/>
          <p:nvPr/>
        </p:nvSpPr>
        <p:spPr>
          <a:xfrm>
            <a:off x="424981" y="2742330"/>
            <a:ext cx="8458889" cy="492443"/>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BASETYPE refers to a definition of baseline that characterizes the value of BASE on that row in case of multiple baseline definition</a:t>
            </a:r>
          </a:p>
        </p:txBody>
      </p:sp>
      <p:grpSp>
        <p:nvGrpSpPr>
          <p:cNvPr id="13" name="Group 12"/>
          <p:cNvGrpSpPr/>
          <p:nvPr/>
        </p:nvGrpSpPr>
        <p:grpSpPr>
          <a:xfrm>
            <a:off x="420381" y="3266293"/>
            <a:ext cx="4246212" cy="499790"/>
            <a:chOff x="451910" y="1112990"/>
            <a:chExt cx="2590616" cy="499790"/>
          </a:xfrm>
        </p:grpSpPr>
        <p:sp>
          <p:nvSpPr>
            <p:cNvPr id="14" name="Flowchart: Stored Data 13"/>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5" name="Rectangle 14"/>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schemeClr val="bg1"/>
                  </a:solidFill>
                </a:rPr>
                <a:t>Baseline Record Flag (ABLFL)</a:t>
              </a:r>
            </a:p>
          </p:txBody>
        </p:sp>
      </p:grpSp>
      <p:sp>
        <p:nvSpPr>
          <p:cNvPr id="16" name="Rectangle 15"/>
          <p:cNvSpPr/>
          <p:nvPr/>
        </p:nvSpPr>
        <p:spPr>
          <a:xfrm>
            <a:off x="424981" y="3646223"/>
            <a:ext cx="8458889" cy="492443"/>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Baseline flag ABLFL must be set to "Y" on the row whose analysis value AVAL is used to populate BASE for that parameter and subject</a:t>
            </a:r>
          </a:p>
        </p:txBody>
      </p:sp>
      <p:grpSp>
        <p:nvGrpSpPr>
          <p:cNvPr id="17" name="Group 16"/>
          <p:cNvGrpSpPr/>
          <p:nvPr/>
        </p:nvGrpSpPr>
        <p:grpSpPr>
          <a:xfrm>
            <a:off x="420381" y="4201711"/>
            <a:ext cx="4246212" cy="499790"/>
            <a:chOff x="451910" y="1112990"/>
            <a:chExt cx="2590616" cy="499790"/>
          </a:xfrm>
        </p:grpSpPr>
        <p:sp>
          <p:nvSpPr>
            <p:cNvPr id="18" name="Flowchart: Stored Data 17"/>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9" name="Rectangle 18"/>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schemeClr val="bg1"/>
                  </a:solidFill>
                </a:rPr>
                <a:t>Analysis Visit (AVISIT)</a:t>
              </a:r>
            </a:p>
          </p:txBody>
        </p:sp>
      </p:grpSp>
      <p:sp>
        <p:nvSpPr>
          <p:cNvPr id="20" name="Rectangle 19"/>
          <p:cNvSpPr/>
          <p:nvPr/>
        </p:nvSpPr>
        <p:spPr>
          <a:xfrm>
            <a:off x="424981" y="4581640"/>
            <a:ext cx="8458889" cy="292388"/>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Analysis visit AVISIT is used to describe the analysis visit or conceptual timepoint characterizing the row</a:t>
            </a:r>
          </a:p>
        </p:txBody>
      </p:sp>
      <p:sp>
        <p:nvSpPr>
          <p:cNvPr id="21"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41418328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21"/>
          <p:cNvGrpSpPr/>
          <p:nvPr/>
        </p:nvGrpSpPr>
        <p:grpSpPr>
          <a:xfrm>
            <a:off x="428626" y="2589824"/>
            <a:ext cx="8677275" cy="583497"/>
            <a:chOff x="822783" y="1771650"/>
            <a:chExt cx="4905565" cy="923925"/>
          </a:xfrm>
        </p:grpSpPr>
        <p:sp>
          <p:nvSpPr>
            <p:cNvPr id="48" name="Rectangle 47"/>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Rectangle 48"/>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4" name="Group 421"/>
          <p:cNvGrpSpPr/>
          <p:nvPr/>
        </p:nvGrpSpPr>
        <p:grpSpPr>
          <a:xfrm>
            <a:off x="428626" y="1685934"/>
            <a:ext cx="8677275" cy="583497"/>
            <a:chOff x="822783" y="1771650"/>
            <a:chExt cx="4905565" cy="923925"/>
          </a:xfrm>
        </p:grpSpPr>
        <p:sp>
          <p:nvSpPr>
            <p:cNvPr id="25" name="Rectangle 24"/>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Rectangle 25"/>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 name="Title 2"/>
          <p:cNvSpPr>
            <a:spLocks noGrp="1"/>
          </p:cNvSpPr>
          <p:nvPr>
            <p:ph type="title"/>
          </p:nvPr>
        </p:nvSpPr>
        <p:spPr>
          <a:xfrm>
            <a:off x="15141" y="450667"/>
            <a:ext cx="8511639" cy="535539"/>
          </a:xfrm>
        </p:spPr>
        <p:txBody>
          <a:bodyPr>
            <a:noAutofit/>
          </a:bodyPr>
          <a:lstStyle/>
          <a:p>
            <a:pPr algn="l"/>
            <a:r>
              <a:rPr lang="en-US" sz="2800" dirty="0">
                <a:solidFill>
                  <a:schemeClr val="bg1"/>
                </a:solidFill>
              </a:rPr>
              <a:t>Summary of Key BDS parameters</a:t>
            </a:r>
          </a:p>
        </p:txBody>
      </p:sp>
      <p:grpSp>
        <p:nvGrpSpPr>
          <p:cNvPr id="5" name="Group 4"/>
          <p:cNvGrpSpPr/>
          <p:nvPr/>
        </p:nvGrpSpPr>
        <p:grpSpPr>
          <a:xfrm>
            <a:off x="420381" y="1290347"/>
            <a:ext cx="4246212" cy="499790"/>
            <a:chOff x="451910" y="1112990"/>
            <a:chExt cx="2590616" cy="499790"/>
          </a:xfrm>
        </p:grpSpPr>
        <p:sp>
          <p:nvSpPr>
            <p:cNvPr id="6" name="Flowchart: Stored Data 5"/>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7" name="Rectangle 6"/>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pt-BR" b="1" dirty="0">
                  <a:solidFill>
                    <a:schemeClr val="bg1"/>
                  </a:solidFill>
                </a:rPr>
                <a:t>BDS Population Flags</a:t>
              </a:r>
            </a:p>
          </p:txBody>
        </p:sp>
      </p:grpSp>
      <p:sp>
        <p:nvSpPr>
          <p:cNvPr id="30" name="Content Placeholder 1"/>
          <p:cNvSpPr txBox="1">
            <a:spLocks/>
          </p:cNvSpPr>
          <p:nvPr/>
        </p:nvSpPr>
        <p:spPr>
          <a:xfrm>
            <a:off x="403761" y="1753815"/>
            <a:ext cx="8511639" cy="2125686"/>
          </a:xfrm>
          <a:prstGeom prst="rect">
            <a:avLst/>
          </a:prstGeom>
        </p:spPr>
        <p:txBody>
          <a:bodyPr/>
          <a:lstStyle>
            <a:lvl1pPr marL="257175" indent="-257175" algn="l" defTabSz="685800" rtl="0" eaLnBrk="1" latinLnBrk="0" hangingPunct="1">
              <a:spcBef>
                <a:spcPct val="20000"/>
              </a:spcBef>
              <a:buClr>
                <a:srgbClr val="4E84C4"/>
              </a:buClr>
              <a:buFont typeface="Wingdings" pitchFamily="2" charset="2"/>
              <a:buChar char="§"/>
              <a:defRPr sz="1500" kern="1200">
                <a:solidFill>
                  <a:schemeClr val="tx1"/>
                </a:solidFill>
                <a:latin typeface="+mj-lt"/>
                <a:ea typeface="+mn-ea"/>
                <a:cs typeface="Arial" pitchFamily="34" charset="0"/>
              </a:defRPr>
            </a:lvl1pPr>
            <a:lvl2pPr marL="557213" indent="-214313" algn="l" defTabSz="685800" rtl="0" eaLnBrk="1" latinLnBrk="0" hangingPunct="1">
              <a:spcBef>
                <a:spcPct val="20000"/>
              </a:spcBef>
              <a:buClr>
                <a:srgbClr val="4E84C4"/>
              </a:buClr>
              <a:buFont typeface="Myriad Pro" pitchFamily="34" charset="0"/>
              <a:buChar char="–"/>
              <a:defRPr sz="1500" kern="1200">
                <a:solidFill>
                  <a:schemeClr val="tx1"/>
                </a:solidFill>
                <a:latin typeface="+mj-lt"/>
                <a:ea typeface="+mn-ea"/>
                <a:cs typeface="Arial" pitchFamily="34" charset="0"/>
              </a:defRPr>
            </a:lvl2pPr>
            <a:lvl3pPr marL="85725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j-lt"/>
                <a:ea typeface="+mn-ea"/>
                <a:cs typeface="Arial" pitchFamily="34" charset="0"/>
              </a:defRPr>
            </a:lvl3pPr>
            <a:lvl4pPr marL="1200150" indent="-171450" algn="l" defTabSz="685800" rtl="0" eaLnBrk="1" latinLnBrk="0" hangingPunct="1">
              <a:spcBef>
                <a:spcPct val="20000"/>
              </a:spcBef>
              <a:buClr>
                <a:srgbClr val="4E84C4"/>
              </a:buClr>
              <a:buFont typeface="Arial" pitchFamily="34" charset="0"/>
              <a:buChar char="•"/>
              <a:defRPr sz="1200" kern="1200" baseline="0">
                <a:solidFill>
                  <a:schemeClr val="tx1"/>
                </a:solidFill>
                <a:latin typeface="+mj-lt"/>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31775" indent="0">
              <a:spcBef>
                <a:spcPts val="1200"/>
              </a:spcBef>
              <a:buNone/>
            </a:pPr>
            <a:r>
              <a:rPr lang="en-US" sz="1300" dirty="0"/>
              <a:t>Subject-Level Population Flags: Subject-level population flags are contained in ADSL, and can be copied to BDS datasets. </a:t>
            </a:r>
          </a:p>
          <a:p>
            <a:pPr marL="231775" indent="0">
              <a:spcBef>
                <a:spcPts val="0"/>
              </a:spcBef>
              <a:buNone/>
            </a:pPr>
            <a:r>
              <a:rPr lang="en-US" sz="1300" dirty="0"/>
              <a:t>e.g.: ITTFL</a:t>
            </a:r>
          </a:p>
          <a:p>
            <a:pPr marL="231775" indent="0">
              <a:spcBef>
                <a:spcPts val="1200"/>
              </a:spcBef>
              <a:buNone/>
            </a:pPr>
            <a:r>
              <a:rPr lang="en-US" sz="1300" dirty="0"/>
              <a:t>Record-Level Population Flags: Record-level population flag variable names end in </a:t>
            </a:r>
            <a:r>
              <a:rPr lang="en-US" sz="1300" u="sng" dirty="0"/>
              <a:t>RFL</a:t>
            </a:r>
            <a:r>
              <a:rPr lang="en-US" sz="1300" dirty="0"/>
              <a:t> . A record-level flag is useful when there are reasons for excluding some records within subject and parameter from the analysis. </a:t>
            </a:r>
          </a:p>
          <a:p>
            <a:pPr marL="231775" indent="0">
              <a:spcBef>
                <a:spcPts val="1200"/>
              </a:spcBef>
              <a:buNone/>
            </a:pPr>
            <a:r>
              <a:rPr lang="en-US" sz="1300" dirty="0"/>
              <a:t>e.g.: PPROTRFL="Y"</a:t>
            </a:r>
          </a:p>
          <a:p>
            <a:pPr marL="231775" indent="0">
              <a:spcBef>
                <a:spcPts val="1200"/>
              </a:spcBef>
              <a:buNone/>
            </a:pPr>
            <a:r>
              <a:rPr lang="en-US" sz="1300" dirty="0"/>
              <a:t>Parameter-Level Population Flags: Parameter-level population flag variable names end in </a:t>
            </a:r>
            <a:r>
              <a:rPr lang="en-US" sz="1300" u="sng" dirty="0"/>
              <a:t>PFL</a:t>
            </a:r>
            <a:r>
              <a:rPr lang="en-US" sz="1300" dirty="0"/>
              <a:t>. A parameter-level flag is useful when observed data influence whether or not a subject is considered to be in a population for reporting purposes.</a:t>
            </a:r>
          </a:p>
          <a:p>
            <a:pPr marL="231775" indent="0">
              <a:spcBef>
                <a:spcPts val="1200"/>
              </a:spcBef>
              <a:buNone/>
            </a:pPr>
            <a:r>
              <a:rPr lang="en-US" sz="1300" dirty="0"/>
              <a:t>e.g.: for the analysis of a given parameter, a subject is included in the analysis if </a:t>
            </a:r>
          </a:p>
          <a:p>
            <a:pPr marL="531813" lvl="1" indent="0">
              <a:spcBef>
                <a:spcPts val="0"/>
              </a:spcBef>
              <a:buClr>
                <a:schemeClr val="bg2"/>
              </a:buClr>
              <a:buNone/>
            </a:pPr>
            <a:r>
              <a:rPr lang="en-US" sz="1300" dirty="0"/>
              <a:t>(1) the subject is a member of the ITT population, and </a:t>
            </a:r>
          </a:p>
          <a:p>
            <a:pPr marL="531813" lvl="1" indent="0">
              <a:spcBef>
                <a:spcPts val="0"/>
              </a:spcBef>
              <a:buClr>
                <a:schemeClr val="bg2"/>
              </a:buClr>
              <a:buNone/>
            </a:pPr>
            <a:r>
              <a:rPr lang="en-US" sz="1300" dirty="0"/>
              <a:t>(2) for the given parameter, the subject has a non-missing baseline value (BASE) and at least one non-missing post-baseline value of AVAL. For the subjects who meet both conditions, the parameter-level Full Analysis Set population flag FASPFL is set to "Y" on all rows for the parameter </a:t>
            </a:r>
          </a:p>
        </p:txBody>
      </p:sp>
      <p:grpSp>
        <p:nvGrpSpPr>
          <p:cNvPr id="31" name="Group 30"/>
          <p:cNvGrpSpPr/>
          <p:nvPr/>
        </p:nvGrpSpPr>
        <p:grpSpPr>
          <a:xfrm>
            <a:off x="396810" y="1795830"/>
            <a:ext cx="159690" cy="180440"/>
            <a:chOff x="396810" y="746235"/>
            <a:chExt cx="159690" cy="180440"/>
          </a:xfrm>
        </p:grpSpPr>
        <p:sp>
          <p:nvSpPr>
            <p:cNvPr id="32" name="Isosceles Triangle 31"/>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Isosceles Triangle 32"/>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p:cNvGrpSpPr/>
          <p:nvPr/>
        </p:nvGrpSpPr>
        <p:grpSpPr>
          <a:xfrm>
            <a:off x="396810" y="2360986"/>
            <a:ext cx="159690" cy="180440"/>
            <a:chOff x="396810" y="746235"/>
            <a:chExt cx="159690" cy="180440"/>
          </a:xfrm>
        </p:grpSpPr>
        <p:sp>
          <p:nvSpPr>
            <p:cNvPr id="38" name="Isosceles Triangle 37"/>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p:cNvGrpSpPr/>
          <p:nvPr/>
        </p:nvGrpSpPr>
        <p:grpSpPr>
          <a:xfrm>
            <a:off x="396810" y="3254363"/>
            <a:ext cx="159690" cy="180440"/>
            <a:chOff x="396810" y="746235"/>
            <a:chExt cx="159690" cy="180440"/>
          </a:xfrm>
        </p:grpSpPr>
        <p:sp>
          <p:nvSpPr>
            <p:cNvPr id="51" name="Isosceles Triangle 50"/>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Isosceles Triangle 51"/>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0072087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ADaM</a:t>
            </a:r>
            <a:r>
              <a:rPr lang="en-US" dirty="0" smtClean="0"/>
              <a:t> variable rules</a:t>
            </a:r>
            <a:endParaRPr lang="en-US" dirty="0"/>
          </a:p>
        </p:txBody>
      </p:sp>
    </p:spTree>
    <p:extLst>
      <p:ext uri="{BB962C8B-B14F-4D97-AF65-F5344CB8AC3E}">
        <p14:creationId xmlns:p14="http://schemas.microsoft.com/office/powerpoint/2010/main" val="39272512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71" y="404947"/>
            <a:ext cx="8511639" cy="535539"/>
          </a:xfrm>
        </p:spPr>
        <p:txBody>
          <a:bodyPr>
            <a:noAutofit/>
          </a:bodyPr>
          <a:lstStyle/>
          <a:p>
            <a:pPr algn="l"/>
            <a:r>
              <a:rPr lang="en-US" sz="2800" dirty="0" smtClean="0">
                <a:solidFill>
                  <a:schemeClr val="bg1"/>
                </a:solidFill>
              </a:rPr>
              <a:t>Rules </a:t>
            </a:r>
            <a:r>
              <a:rPr lang="en-US" sz="2800" dirty="0">
                <a:solidFill>
                  <a:schemeClr val="bg1"/>
                </a:solidFill>
              </a:rPr>
              <a:t>for creation of rows and columns in </a:t>
            </a:r>
            <a:r>
              <a:rPr lang="en-US" sz="2800" dirty="0" smtClean="0">
                <a:solidFill>
                  <a:schemeClr val="bg1"/>
                </a:solidFill>
              </a:rPr>
              <a:t>ADaM</a:t>
            </a:r>
            <a:endParaRPr lang="en-US" sz="2800" dirty="0">
              <a:solidFill>
                <a:schemeClr val="bg1"/>
              </a:solidFill>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18198" t="7825" r="10799" b="17352"/>
          <a:stretch>
            <a:fillRect/>
          </a:stretch>
        </p:blipFill>
        <p:spPr bwMode="auto">
          <a:xfrm>
            <a:off x="3972912" y="1400732"/>
            <a:ext cx="4966137" cy="3737206"/>
          </a:xfrm>
          <a:prstGeom prst="rect">
            <a:avLst/>
          </a:prstGeom>
          <a:noFill/>
          <a:ln>
            <a:noFill/>
          </a:ln>
          <a:effectLst/>
          <a:extLst>
            <a:ext uri="{909E8E84-426E-40DD-AFC4-6F175D3DCCD1}">
              <a14:hiddenFill xmlns:a14="http://schemas.microsoft.com/office/drawing/2010/main">
                <a:blipFill dpi="0" rotWithShape="0">
                  <a:blip/>
                  <a:srcRect l="18198" t="7825" r="10799" b="17352"/>
                  <a:stretch>
                    <a:fillRect/>
                  </a:stretch>
                </a:blipFill>
              </a14:hiddenFill>
            </a:ext>
            <a:ext uri="{91240B29-F687-4F45-9708-019B960494DF}">
              <a14:hiddenLine xmlns:a14="http://schemas.microsoft.com/office/drawing/2010/main" w="12600" cap="flat">
                <a:solidFill>
                  <a:srgbClr val="41719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Oval 4"/>
          <p:cNvSpPr/>
          <p:nvPr/>
        </p:nvSpPr>
        <p:spPr>
          <a:xfrm>
            <a:off x="8073129" y="3469159"/>
            <a:ext cx="945931" cy="390197"/>
          </a:xfrm>
          <a:prstGeom prst="ellipse">
            <a:avLst/>
          </a:prstGeom>
          <a:noFill/>
          <a:ln>
            <a:solidFill>
              <a:srgbClr val="DF3E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 name="Text Box 2"/>
          <p:cNvSpPr txBox="1">
            <a:spLocks noChangeArrowheads="1"/>
          </p:cNvSpPr>
          <p:nvPr/>
        </p:nvSpPr>
        <p:spPr bwMode="auto">
          <a:xfrm>
            <a:off x="141891" y="1789671"/>
            <a:ext cx="3831020" cy="2803920"/>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buNone/>
            </a:pPr>
            <a:r>
              <a:rPr lang="en-US" altLang="en-US" sz="2000" b="1" u="sng" dirty="0">
                <a:solidFill>
                  <a:srgbClr val="000000"/>
                </a:solidFill>
              </a:rPr>
              <a:t>Rule 1</a:t>
            </a:r>
            <a:r>
              <a:rPr lang="en-US" altLang="en-US" sz="2400" b="1" dirty="0">
                <a:solidFill>
                  <a:srgbClr val="000000"/>
                </a:solidFill>
              </a:rPr>
              <a:t> </a:t>
            </a:r>
            <a:r>
              <a:rPr lang="en-US" altLang="en-US" sz="1800" dirty="0"/>
              <a:t>: </a:t>
            </a:r>
          </a:p>
          <a:p>
            <a:pPr marL="0" lvl="1" indent="0">
              <a:buNone/>
            </a:pPr>
            <a:r>
              <a:rPr lang="en-US" altLang="en-US" sz="1500" dirty="0"/>
              <a:t>A parameter-invariant function of AVAL and BASE on the same row that does not involve a transform of BASE should be added as a new column.</a:t>
            </a:r>
          </a:p>
          <a:p>
            <a:pPr marL="0" lvl="2" indent="0">
              <a:buNone/>
            </a:pPr>
            <a:r>
              <a:rPr lang="en-US" altLang="en-US" sz="1500" dirty="0"/>
              <a:t>Example of Rule 1: CHG or PCHG as both are derived from AVAL and BASE on the same row and are calculated for all the rows and there is no transformation of BASE.</a:t>
            </a:r>
          </a:p>
          <a:p>
            <a:pPr marL="0" indent="0"/>
            <a:endParaRPr lang="en-US" altLang="en-US" sz="1125" dirty="0"/>
          </a:p>
          <a:p>
            <a:endParaRPr lang="en-US" altLang="en-US" sz="1125" dirty="0"/>
          </a:p>
        </p:txBody>
      </p:sp>
      <p:sp>
        <p:nvSpPr>
          <p:cNvPr id="7"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2282173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41" y="393517"/>
            <a:ext cx="8511639" cy="535539"/>
          </a:xfrm>
        </p:spPr>
        <p:txBody>
          <a:bodyPr>
            <a:noAutofit/>
          </a:bodyPr>
          <a:lstStyle/>
          <a:p>
            <a:pPr algn="l"/>
            <a:r>
              <a:rPr lang="en-US" sz="2800" dirty="0">
                <a:solidFill>
                  <a:schemeClr val="bg1"/>
                </a:solidFill>
              </a:rPr>
              <a:t>Rules for creation of rows and columns in ADaM</a:t>
            </a:r>
          </a:p>
        </p:txBody>
      </p:sp>
      <p:grpSp>
        <p:nvGrpSpPr>
          <p:cNvPr id="5" name="Group 4"/>
          <p:cNvGrpSpPr/>
          <p:nvPr/>
        </p:nvGrpSpPr>
        <p:grpSpPr>
          <a:xfrm>
            <a:off x="312289" y="1578880"/>
            <a:ext cx="8680373" cy="3412865"/>
            <a:chOff x="401144" y="1690304"/>
            <a:chExt cx="11573829" cy="4550487"/>
          </a:xfrm>
        </p:grpSpPr>
        <p:sp>
          <p:nvSpPr>
            <p:cNvPr id="6" name="Text Box 2"/>
            <p:cNvSpPr txBox="1">
              <a:spLocks noChangeArrowheads="1"/>
            </p:cNvSpPr>
            <p:nvPr/>
          </p:nvSpPr>
          <p:spPr bwMode="auto">
            <a:xfrm>
              <a:off x="401144" y="1690304"/>
              <a:ext cx="4650337" cy="4114800"/>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spcBef>
                  <a:spcPts val="0"/>
                </a:spcBef>
                <a:spcAft>
                  <a:spcPts val="900"/>
                </a:spcAft>
                <a:buNone/>
              </a:pPr>
              <a:r>
                <a:rPr lang="en-US" altLang="en-US" sz="2100" b="1" u="sng" dirty="0">
                  <a:solidFill>
                    <a:srgbClr val="000000"/>
                  </a:solidFill>
                </a:rPr>
                <a:t>Rule 2</a:t>
              </a:r>
              <a:r>
                <a:rPr lang="en-US" altLang="en-US" sz="2100" dirty="0">
                  <a:solidFill>
                    <a:srgbClr val="000000"/>
                  </a:solidFill>
                </a:rPr>
                <a:t> : </a:t>
              </a:r>
            </a:p>
            <a:p>
              <a:pPr marL="0" lvl="1" indent="0">
                <a:spcBef>
                  <a:spcPts val="0"/>
                </a:spcBef>
                <a:spcAft>
                  <a:spcPts val="900"/>
                </a:spcAft>
                <a:buNone/>
              </a:pPr>
              <a:r>
                <a:rPr lang="en-US" altLang="en-US" sz="1500" dirty="0">
                  <a:solidFill>
                    <a:srgbClr val="000000"/>
                  </a:solidFill>
                </a:rPr>
                <a:t>A </a:t>
              </a:r>
              <a:r>
                <a:rPr lang="en-US" altLang="en-US" sz="1500" b="1" dirty="0">
                  <a:solidFill>
                    <a:srgbClr val="DF3E82"/>
                  </a:solidFill>
                </a:rPr>
                <a:t>transformation of AVAL</a:t>
              </a:r>
              <a:r>
                <a:rPr lang="en-US" altLang="en-US" sz="1500" dirty="0">
                  <a:solidFill>
                    <a:srgbClr val="DF3E82"/>
                  </a:solidFill>
                </a:rPr>
                <a:t> </a:t>
              </a:r>
              <a:r>
                <a:rPr lang="en-US" altLang="en-US" sz="1500" dirty="0">
                  <a:solidFill>
                    <a:srgbClr val="000000"/>
                  </a:solidFill>
                </a:rPr>
                <a:t>that does not meet the conditions of Rule 1 should be added as a new parameter, and AVAL should contain the transformed value</a:t>
              </a:r>
            </a:p>
          </p:txBody>
        </p:sp>
        <p:cxnSp>
          <p:nvCxnSpPr>
            <p:cNvPr id="7" name="Straight Arrow Connector 6"/>
            <p:cNvCxnSpPr/>
            <p:nvPr/>
          </p:nvCxnSpPr>
          <p:spPr>
            <a:xfrm>
              <a:off x="2550160" y="2756300"/>
              <a:ext cx="2226297" cy="1852485"/>
            </a:xfrm>
            <a:prstGeom prst="straightConnector1">
              <a:avLst/>
            </a:prstGeom>
            <a:ln w="12700">
              <a:solidFill>
                <a:srgbClr val="DF3E8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917293" y="2352937"/>
              <a:ext cx="7057680" cy="3887854"/>
              <a:chOff x="4917293" y="2352937"/>
              <a:chExt cx="7057680" cy="3887854"/>
            </a:xfrm>
          </p:grpSpPr>
          <p:pic>
            <p:nvPicPr>
              <p:cNvPr id="9" name="Picture 8"/>
              <p:cNvPicPr>
                <a:picLocks noChangeAspect="1"/>
              </p:cNvPicPr>
              <p:nvPr/>
            </p:nvPicPr>
            <p:blipFill>
              <a:blip r:embed="rId3"/>
              <a:stretch>
                <a:fillRect/>
              </a:stretch>
            </p:blipFill>
            <p:spPr>
              <a:xfrm>
                <a:off x="4930608" y="2352937"/>
                <a:ext cx="7044365" cy="3374150"/>
              </a:xfrm>
              <a:prstGeom prst="rect">
                <a:avLst/>
              </a:prstGeom>
            </p:spPr>
          </p:pic>
          <p:pic>
            <p:nvPicPr>
              <p:cNvPr id="10" name="Picture 9"/>
              <p:cNvPicPr>
                <a:picLocks noChangeAspect="1"/>
              </p:cNvPicPr>
              <p:nvPr/>
            </p:nvPicPr>
            <p:blipFill>
              <a:blip r:embed="rId4"/>
              <a:stretch>
                <a:fillRect/>
              </a:stretch>
            </p:blipFill>
            <p:spPr>
              <a:xfrm>
                <a:off x="4917293" y="5710794"/>
                <a:ext cx="7044368" cy="529997"/>
              </a:xfrm>
              <a:prstGeom prst="rect">
                <a:avLst/>
              </a:prstGeom>
            </p:spPr>
          </p:pic>
        </p:grpSp>
      </p:grpSp>
      <p:sp>
        <p:nvSpPr>
          <p:cNvPr id="2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404080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41" y="382087"/>
            <a:ext cx="8511639" cy="535539"/>
          </a:xfrm>
        </p:spPr>
        <p:txBody>
          <a:bodyPr>
            <a:noAutofit/>
          </a:bodyPr>
          <a:lstStyle/>
          <a:p>
            <a:pPr algn="l"/>
            <a:r>
              <a:rPr lang="en-US" sz="2800" dirty="0">
                <a:solidFill>
                  <a:schemeClr val="bg1"/>
                </a:solidFill>
              </a:rPr>
              <a:t>Rules for creation of rows and columns in ADaM</a:t>
            </a:r>
          </a:p>
        </p:txBody>
      </p:sp>
      <p:grpSp>
        <p:nvGrpSpPr>
          <p:cNvPr id="12" name="Group 11"/>
          <p:cNvGrpSpPr/>
          <p:nvPr/>
        </p:nvGrpSpPr>
        <p:grpSpPr>
          <a:xfrm>
            <a:off x="289034" y="1186409"/>
            <a:ext cx="8461266" cy="3533867"/>
            <a:chOff x="661928" y="973450"/>
            <a:chExt cx="11281688" cy="4711824"/>
          </a:xfrm>
        </p:grpSpPr>
        <p:pic>
          <p:nvPicPr>
            <p:cNvPr id="14" name="Picture 13"/>
            <p:cNvPicPr>
              <a:picLocks noChangeAspect="1"/>
            </p:cNvPicPr>
            <p:nvPr/>
          </p:nvPicPr>
          <p:blipFill>
            <a:blip r:embed="rId3"/>
            <a:stretch>
              <a:fillRect/>
            </a:stretch>
          </p:blipFill>
          <p:spPr>
            <a:xfrm>
              <a:off x="5274401" y="1570129"/>
              <a:ext cx="6669215" cy="4115145"/>
            </a:xfrm>
            <a:prstGeom prst="rect">
              <a:avLst/>
            </a:prstGeom>
          </p:spPr>
        </p:pic>
        <p:grpSp>
          <p:nvGrpSpPr>
            <p:cNvPr id="15" name="Group 14"/>
            <p:cNvGrpSpPr/>
            <p:nvPr/>
          </p:nvGrpSpPr>
          <p:grpSpPr>
            <a:xfrm>
              <a:off x="661928" y="973450"/>
              <a:ext cx="4544993" cy="4402309"/>
              <a:chOff x="661928" y="973450"/>
              <a:chExt cx="4544993" cy="4402309"/>
            </a:xfrm>
          </p:grpSpPr>
          <p:sp>
            <p:nvSpPr>
              <p:cNvPr id="16" name="Text Box 2"/>
              <p:cNvSpPr txBox="1">
                <a:spLocks noChangeArrowheads="1"/>
              </p:cNvSpPr>
              <p:nvPr/>
            </p:nvSpPr>
            <p:spPr bwMode="auto">
              <a:xfrm>
                <a:off x="661928" y="973450"/>
                <a:ext cx="4281216" cy="4114801"/>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spcBef>
                    <a:spcPts val="0"/>
                  </a:spcBef>
                  <a:spcAft>
                    <a:spcPts val="900"/>
                  </a:spcAft>
                  <a:buNone/>
                </a:pPr>
                <a:r>
                  <a:rPr lang="en-US" altLang="en-US" sz="2100" b="1" u="sng" dirty="0">
                    <a:solidFill>
                      <a:srgbClr val="000000"/>
                    </a:solidFill>
                  </a:rPr>
                  <a:t>Rule 3</a:t>
                </a:r>
                <a:r>
                  <a:rPr lang="en-US" altLang="en-US" sz="2100" dirty="0">
                    <a:solidFill>
                      <a:srgbClr val="000000"/>
                    </a:solidFill>
                  </a:rPr>
                  <a:t> : </a:t>
                </a:r>
              </a:p>
              <a:p>
                <a:pPr marL="0" lvl="1" indent="0">
                  <a:spcBef>
                    <a:spcPts val="0"/>
                  </a:spcBef>
                  <a:spcAft>
                    <a:spcPts val="900"/>
                  </a:spcAft>
                  <a:buNone/>
                </a:pPr>
                <a:r>
                  <a:rPr lang="en-US" altLang="en-US" sz="1500" dirty="0">
                    <a:solidFill>
                      <a:srgbClr val="000000"/>
                    </a:solidFill>
                  </a:rPr>
                  <a:t>A </a:t>
                </a:r>
                <a:r>
                  <a:rPr lang="en-US" altLang="en-US" sz="1500" dirty="0">
                    <a:solidFill>
                      <a:srgbClr val="DF3E82"/>
                    </a:solidFill>
                  </a:rPr>
                  <a:t>function of one or more rows </a:t>
                </a:r>
                <a:r>
                  <a:rPr lang="en-US" altLang="en-US" sz="1500" dirty="0">
                    <a:solidFill>
                      <a:srgbClr val="000000"/>
                    </a:solidFill>
                  </a:rPr>
                  <a:t>within the same parameter for the purpose of creating an </a:t>
                </a:r>
                <a:r>
                  <a:rPr lang="en-US" altLang="en-US" sz="1500" dirty="0">
                    <a:solidFill>
                      <a:srgbClr val="DF3E82"/>
                    </a:solidFill>
                  </a:rPr>
                  <a:t>analysis timepoint </a:t>
                </a:r>
                <a:r>
                  <a:rPr lang="en-US" altLang="en-US" sz="1500" dirty="0">
                    <a:solidFill>
                      <a:srgbClr val="000000"/>
                    </a:solidFill>
                  </a:rPr>
                  <a:t>should be added as a new row for the same parameter.</a:t>
                </a:r>
              </a:p>
              <a:p>
                <a:pPr marL="342900" lvl="1" indent="0">
                  <a:spcBef>
                    <a:spcPts val="0"/>
                  </a:spcBef>
                  <a:spcAft>
                    <a:spcPts val="900"/>
                  </a:spcAft>
                  <a:buNone/>
                </a:pPr>
                <a:endParaRPr lang="en-US" altLang="en-US" sz="1500" dirty="0">
                  <a:solidFill>
                    <a:srgbClr val="000000"/>
                  </a:solidFill>
                </a:endParaRPr>
              </a:p>
            </p:txBody>
          </p:sp>
          <p:cxnSp>
            <p:nvCxnSpPr>
              <p:cNvPr id="17" name="Straight Arrow Connector 16"/>
              <p:cNvCxnSpPr/>
              <p:nvPr/>
            </p:nvCxnSpPr>
            <p:spPr>
              <a:xfrm>
                <a:off x="3486633" y="2829168"/>
                <a:ext cx="1632849" cy="2546591"/>
              </a:xfrm>
              <a:prstGeom prst="straightConnector1">
                <a:avLst/>
              </a:prstGeom>
              <a:ln w="12700">
                <a:solidFill>
                  <a:srgbClr val="DF3E8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192848" y="2004407"/>
                <a:ext cx="2014073" cy="1439008"/>
              </a:xfrm>
              <a:prstGeom prst="straightConnector1">
                <a:avLst/>
              </a:prstGeom>
              <a:ln w="12700">
                <a:solidFill>
                  <a:srgbClr val="DF3E8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1025405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1" y="393517"/>
            <a:ext cx="8511639" cy="535539"/>
          </a:xfrm>
        </p:spPr>
        <p:txBody>
          <a:bodyPr>
            <a:noAutofit/>
          </a:bodyPr>
          <a:lstStyle/>
          <a:p>
            <a:pPr algn="l"/>
            <a:r>
              <a:rPr lang="en-US" sz="2800" dirty="0">
                <a:solidFill>
                  <a:schemeClr val="bg1"/>
                </a:solidFill>
              </a:rPr>
              <a:t>Rules for creation of rows and columns in ADaM</a:t>
            </a:r>
          </a:p>
        </p:txBody>
      </p:sp>
      <p:grpSp>
        <p:nvGrpSpPr>
          <p:cNvPr id="15" name="Group 14"/>
          <p:cNvGrpSpPr/>
          <p:nvPr/>
        </p:nvGrpSpPr>
        <p:grpSpPr>
          <a:xfrm>
            <a:off x="205910" y="1168748"/>
            <a:ext cx="3204043" cy="3564464"/>
            <a:chOff x="661928" y="973450"/>
            <a:chExt cx="4272057" cy="4752620"/>
          </a:xfrm>
        </p:grpSpPr>
        <p:sp>
          <p:nvSpPr>
            <p:cNvPr id="16" name="Text Box 2"/>
            <p:cNvSpPr txBox="1">
              <a:spLocks noChangeArrowheads="1"/>
            </p:cNvSpPr>
            <p:nvPr/>
          </p:nvSpPr>
          <p:spPr bwMode="auto">
            <a:xfrm>
              <a:off x="661928" y="973450"/>
              <a:ext cx="3588896" cy="4114801"/>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spcBef>
                  <a:spcPts val="0"/>
                </a:spcBef>
                <a:spcAft>
                  <a:spcPts val="900"/>
                </a:spcAft>
                <a:buNone/>
              </a:pPr>
              <a:r>
                <a:rPr lang="en-US" altLang="en-US" sz="2100" b="1" u="sng" dirty="0">
                  <a:solidFill>
                    <a:srgbClr val="000000"/>
                  </a:solidFill>
                </a:rPr>
                <a:t>Rule 4</a:t>
              </a:r>
              <a:r>
                <a:rPr lang="en-US" altLang="en-US" sz="2100" dirty="0">
                  <a:solidFill>
                    <a:srgbClr val="000000"/>
                  </a:solidFill>
                </a:rPr>
                <a:t> : </a:t>
              </a:r>
            </a:p>
            <a:p>
              <a:pPr marL="0" lvl="1" indent="0">
                <a:spcBef>
                  <a:spcPts val="0"/>
                </a:spcBef>
                <a:spcAft>
                  <a:spcPts val="900"/>
                </a:spcAft>
                <a:buNone/>
              </a:pPr>
              <a:r>
                <a:rPr lang="en-US" altLang="en-US" sz="1500" dirty="0">
                  <a:solidFill>
                    <a:srgbClr val="000000"/>
                  </a:solidFill>
                </a:rPr>
                <a:t>A </a:t>
              </a:r>
              <a:r>
                <a:rPr lang="en-US" altLang="en-US" sz="1500" dirty="0">
                  <a:solidFill>
                    <a:srgbClr val="DF3E82"/>
                  </a:solidFill>
                </a:rPr>
                <a:t>function of multiple rows </a:t>
              </a:r>
              <a:r>
                <a:rPr lang="en-US" altLang="en-US" sz="1500" dirty="0">
                  <a:solidFill>
                    <a:srgbClr val="000000"/>
                  </a:solidFill>
                </a:rPr>
                <a:t>within a parameter should be added as a new parameter.</a:t>
              </a:r>
            </a:p>
            <a:p>
              <a:pPr marL="0" lvl="1" indent="0">
                <a:spcBef>
                  <a:spcPts val="0"/>
                </a:spcBef>
                <a:spcAft>
                  <a:spcPts val="900"/>
                </a:spcAft>
                <a:buNone/>
              </a:pPr>
              <a:r>
                <a:rPr lang="en-US" sz="1500" dirty="0">
                  <a:solidFill>
                    <a:srgbClr val="000000"/>
                  </a:solidFill>
                </a:rPr>
                <a:t>Rule 4 is a special case of Rule 2. The functions covered by this rule violate the second condition of Rule 1 (they are not same-row functions of AVAL), and may also violate the first and third conditions.</a:t>
              </a:r>
              <a:endParaRPr lang="en-US" altLang="en-US" sz="1500" dirty="0">
                <a:solidFill>
                  <a:srgbClr val="000000"/>
                </a:solidFill>
              </a:endParaRPr>
            </a:p>
            <a:p>
              <a:pPr marL="342900" lvl="1" indent="0">
                <a:spcBef>
                  <a:spcPts val="0"/>
                </a:spcBef>
                <a:spcAft>
                  <a:spcPts val="900"/>
                </a:spcAft>
                <a:buNone/>
              </a:pPr>
              <a:endParaRPr lang="en-US" altLang="en-US" sz="1500" dirty="0">
                <a:solidFill>
                  <a:srgbClr val="000000"/>
                </a:solidFill>
              </a:endParaRPr>
            </a:p>
          </p:txBody>
        </p:sp>
        <p:cxnSp>
          <p:nvCxnSpPr>
            <p:cNvPr id="18" name="Straight Arrow Connector 17"/>
            <p:cNvCxnSpPr/>
            <p:nvPr/>
          </p:nvCxnSpPr>
          <p:spPr>
            <a:xfrm>
              <a:off x="2036984" y="2004408"/>
              <a:ext cx="2897001" cy="3721662"/>
            </a:xfrm>
            <a:prstGeom prst="straightConnector1">
              <a:avLst/>
            </a:prstGeom>
            <a:ln w="12700">
              <a:solidFill>
                <a:srgbClr val="DF3E82"/>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pic>
        <p:nvPicPr>
          <p:cNvPr id="3" name="Picture 2"/>
          <p:cNvPicPr>
            <a:picLocks noChangeAspect="1"/>
          </p:cNvPicPr>
          <p:nvPr/>
        </p:nvPicPr>
        <p:blipFill>
          <a:blip r:embed="rId3"/>
          <a:stretch>
            <a:fillRect/>
          </a:stretch>
        </p:blipFill>
        <p:spPr>
          <a:xfrm>
            <a:off x="3493078" y="2577261"/>
            <a:ext cx="4867151" cy="2746145"/>
          </a:xfrm>
          <a:prstGeom prst="rect">
            <a:avLst/>
          </a:prstGeom>
        </p:spPr>
      </p:pic>
      <p:sp>
        <p:nvSpPr>
          <p:cNvPr id="5" name="Rectangle 4"/>
          <p:cNvSpPr/>
          <p:nvPr/>
        </p:nvSpPr>
        <p:spPr>
          <a:xfrm>
            <a:off x="2968832" y="1287792"/>
            <a:ext cx="6163293" cy="1323439"/>
          </a:xfrm>
          <a:prstGeom prst="rect">
            <a:avLst/>
          </a:prstGeom>
        </p:spPr>
        <p:txBody>
          <a:bodyPr wrap="square">
            <a:spAutoFit/>
          </a:bodyPr>
          <a:lstStyle/>
          <a:p>
            <a:r>
              <a:rPr lang="en-US" sz="1000" dirty="0">
                <a:solidFill>
                  <a:srgbClr val="000000"/>
                </a:solidFill>
              </a:rPr>
              <a:t>Let AVAL(t) equal the value of CD4 cell count at post-baseline visit t, and let VISITDY(t) be the planned study day of visit t. </a:t>
            </a:r>
          </a:p>
          <a:p>
            <a:r>
              <a:rPr lang="en-US" sz="1000" dirty="0">
                <a:solidFill>
                  <a:srgbClr val="000000"/>
                </a:solidFill>
              </a:rPr>
              <a:t>CD4AUC (cumulative daily CD4 count over follow-up) is calculated at any given post-baseline visit as follows: </a:t>
            </a:r>
          </a:p>
          <a:p>
            <a:r>
              <a:rPr lang="en-US" sz="1000" dirty="0">
                <a:solidFill>
                  <a:srgbClr val="000000"/>
                </a:solidFill>
              </a:rPr>
              <a:t>• CD4AUC at baseline visit is set to 0. </a:t>
            </a:r>
          </a:p>
          <a:p>
            <a:r>
              <a:rPr lang="fr-FR" sz="1000" dirty="0">
                <a:solidFill>
                  <a:srgbClr val="000000"/>
                </a:solidFill>
              </a:rPr>
              <a:t>• CD4AUC(t) = CD4AUC(t-1) + [ 0.5 * AVAL(t-1) + 0.5 * AVAL(t) ] * [ VISITDY(t) - VISITDY(t-1) ].</a:t>
            </a:r>
          </a:p>
          <a:p>
            <a:r>
              <a:rPr lang="en-US" sz="1000" dirty="0"/>
              <a:t>CD4AUCMB (cumulative average change from baseline in daily CD4 count over follow-up) is calculated as </a:t>
            </a:r>
          </a:p>
          <a:p>
            <a:r>
              <a:rPr lang="en-US" sz="1000" dirty="0"/>
              <a:t>• CD4AUCMB(t) = CD4AUC(t) / [ VISITDY(t) - 1 ] - baseline value of CD4 cell count. </a:t>
            </a:r>
          </a:p>
          <a:p>
            <a:r>
              <a:rPr lang="fr-FR" sz="1000" dirty="0">
                <a:solidFill>
                  <a:srgbClr val="000000"/>
                </a:solidFill>
              </a:rPr>
              <a:t> </a:t>
            </a:r>
          </a:p>
        </p:txBody>
      </p:sp>
    </p:spTree>
    <p:extLst>
      <p:ext uri="{BB962C8B-B14F-4D97-AF65-F5344CB8AC3E}">
        <p14:creationId xmlns:p14="http://schemas.microsoft.com/office/powerpoint/2010/main" val="12357795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41" y="382087"/>
            <a:ext cx="8511639" cy="535539"/>
          </a:xfrm>
        </p:spPr>
        <p:txBody>
          <a:bodyPr>
            <a:noAutofit/>
          </a:bodyPr>
          <a:lstStyle/>
          <a:p>
            <a:pPr algn="l"/>
            <a:r>
              <a:rPr lang="en-US" sz="2800" dirty="0">
                <a:solidFill>
                  <a:schemeClr val="bg1"/>
                </a:solidFill>
              </a:rPr>
              <a:t>Rules for creation of rows and columns in ADaM</a:t>
            </a:r>
          </a:p>
        </p:txBody>
      </p:sp>
      <p:grpSp>
        <p:nvGrpSpPr>
          <p:cNvPr id="19" name="Group 18"/>
          <p:cNvGrpSpPr/>
          <p:nvPr/>
        </p:nvGrpSpPr>
        <p:grpSpPr>
          <a:xfrm>
            <a:off x="283659" y="1173740"/>
            <a:ext cx="3464731" cy="3086100"/>
            <a:chOff x="-2800916" y="203948"/>
            <a:chExt cx="5272936" cy="4114798"/>
          </a:xfrm>
        </p:grpSpPr>
        <p:sp>
          <p:nvSpPr>
            <p:cNvPr id="20" name="Text Box 2"/>
            <p:cNvSpPr txBox="1">
              <a:spLocks noChangeArrowheads="1"/>
            </p:cNvSpPr>
            <p:nvPr/>
          </p:nvSpPr>
          <p:spPr bwMode="auto">
            <a:xfrm>
              <a:off x="-2800916" y="203948"/>
              <a:ext cx="4883502" cy="4114798"/>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spcBef>
                  <a:spcPts val="0"/>
                </a:spcBef>
                <a:spcAft>
                  <a:spcPts val="900"/>
                </a:spcAft>
                <a:buNone/>
              </a:pPr>
              <a:r>
                <a:rPr lang="en-US" altLang="en-US" sz="2100" b="1" u="sng" dirty="0">
                  <a:solidFill>
                    <a:srgbClr val="000000"/>
                  </a:solidFill>
                </a:rPr>
                <a:t>Rule 5 :</a:t>
              </a:r>
            </a:p>
            <a:p>
              <a:pPr marL="0" lvl="1" indent="0">
                <a:spcBef>
                  <a:spcPts val="0"/>
                </a:spcBef>
                <a:spcAft>
                  <a:spcPts val="900"/>
                </a:spcAft>
                <a:buClr>
                  <a:srgbClr val="595959"/>
                </a:buClr>
                <a:buNone/>
              </a:pPr>
              <a:r>
                <a:rPr lang="en-US" altLang="en-US" sz="1500" dirty="0"/>
                <a:t>A function of </a:t>
              </a:r>
              <a:r>
                <a:rPr lang="en-US" altLang="en-US" sz="1500" dirty="0">
                  <a:solidFill>
                    <a:srgbClr val="DF3E82"/>
                  </a:solidFill>
                </a:rPr>
                <a:t>more than one parameter</a:t>
              </a:r>
              <a:r>
                <a:rPr lang="en-US" altLang="en-US" sz="1500" dirty="0">
                  <a:solidFill>
                    <a:srgbClr val="FF0000"/>
                  </a:solidFill>
                </a:rPr>
                <a:t> </a:t>
              </a:r>
              <a:r>
                <a:rPr lang="en-US" altLang="en-US" sz="1500" dirty="0"/>
                <a:t>should be added as a new parameter</a:t>
              </a:r>
            </a:p>
            <a:p>
              <a:pPr marL="542925" lvl="1" indent="-285750">
                <a:spcBef>
                  <a:spcPts val="0"/>
                </a:spcBef>
                <a:spcAft>
                  <a:spcPts val="900"/>
                </a:spcAft>
              </a:pPr>
              <a:endParaRPr lang="en-US" altLang="en-US" sz="1500" dirty="0">
                <a:solidFill>
                  <a:srgbClr val="000000"/>
                </a:solidFill>
              </a:endParaRPr>
            </a:p>
            <a:p>
              <a:pPr marL="542925" lvl="1" indent="-285750">
                <a:spcBef>
                  <a:spcPts val="0"/>
                </a:spcBef>
                <a:spcAft>
                  <a:spcPts val="900"/>
                </a:spcAft>
              </a:pPr>
              <a:endParaRPr lang="en-US" altLang="en-US" sz="1500" dirty="0">
                <a:solidFill>
                  <a:srgbClr val="000000"/>
                </a:solidFill>
              </a:endParaRPr>
            </a:p>
            <a:p>
              <a:pPr marL="0" lvl="1" indent="0">
                <a:spcBef>
                  <a:spcPts val="0"/>
                </a:spcBef>
                <a:spcAft>
                  <a:spcPts val="900"/>
                </a:spcAft>
                <a:buClr>
                  <a:srgbClr val="595959"/>
                </a:buClr>
                <a:buNone/>
              </a:pPr>
              <a:r>
                <a:rPr lang="en-US" altLang="en-US" sz="1500" dirty="0">
                  <a:solidFill>
                    <a:srgbClr val="000000"/>
                  </a:solidFill>
                </a:rPr>
                <a:t>BMI= Weight(kg)/[Height(m)]</a:t>
              </a:r>
              <a:r>
                <a:rPr lang="en-US" altLang="en-US" sz="1500" baseline="30000" dirty="0">
                  <a:solidFill>
                    <a:srgbClr val="000000"/>
                  </a:solidFill>
                </a:rPr>
                <a:t>2</a:t>
              </a:r>
            </a:p>
          </p:txBody>
        </p:sp>
        <p:cxnSp>
          <p:nvCxnSpPr>
            <p:cNvPr id="21" name="Straight Arrow Connector 20"/>
            <p:cNvCxnSpPr/>
            <p:nvPr/>
          </p:nvCxnSpPr>
          <p:spPr>
            <a:xfrm>
              <a:off x="33818" y="1277174"/>
              <a:ext cx="2438202" cy="2387000"/>
            </a:xfrm>
            <a:prstGeom prst="straightConnector1">
              <a:avLst/>
            </a:prstGeom>
            <a:ln w="12700">
              <a:solidFill>
                <a:srgbClr val="DF3E82"/>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2" name="Table 21"/>
          <p:cNvGraphicFramePr>
            <a:graphicFrameLocks noGrp="1"/>
          </p:cNvGraphicFramePr>
          <p:nvPr>
            <p:extLst>
              <p:ext uri="{D42A27DB-BD31-4B8C-83A1-F6EECF244321}">
                <p14:modId xmlns:p14="http://schemas.microsoft.com/office/powerpoint/2010/main" val="3165303840"/>
              </p:ext>
            </p:extLst>
          </p:nvPr>
        </p:nvGraphicFramePr>
        <p:xfrm>
          <a:off x="3827088" y="1623140"/>
          <a:ext cx="5155697" cy="3066656"/>
        </p:xfrm>
        <a:graphic>
          <a:graphicData uri="http://schemas.openxmlformats.org/drawingml/2006/table">
            <a:tbl>
              <a:tblPr/>
              <a:tblGrid>
                <a:gridCol w="1401004"/>
                <a:gridCol w="990044"/>
                <a:gridCol w="971363"/>
                <a:gridCol w="896643"/>
                <a:gridCol w="896643"/>
              </a:tblGrid>
              <a:tr h="216776">
                <a:tc>
                  <a:txBody>
                    <a:bodyPr/>
                    <a:lstStyle/>
                    <a:p>
                      <a:pPr algn="ctr" fontAlgn="b"/>
                      <a:r>
                        <a:rPr lang="en-US" sz="1100" b="1" i="0" u="none" strike="noStrike" dirty="0">
                          <a:solidFill>
                            <a:schemeClr val="bg1"/>
                          </a:solidFill>
                          <a:effectLst/>
                          <a:latin typeface="Calibri" panose="020F0502020204030204" pitchFamily="34" charset="0"/>
                        </a:rPr>
                        <a:t>AVISIT</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1100" b="1" i="0" u="none" strike="noStrike" dirty="0">
                          <a:solidFill>
                            <a:schemeClr val="bg1"/>
                          </a:solidFill>
                          <a:effectLst/>
                          <a:latin typeface="Calibri" panose="020F0502020204030204" pitchFamily="34" charset="0"/>
                        </a:rPr>
                        <a:t>AVISITN</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1100" b="1" i="0" u="none" strike="noStrike" dirty="0">
                          <a:solidFill>
                            <a:schemeClr val="bg1"/>
                          </a:solidFill>
                          <a:effectLst/>
                          <a:latin typeface="Calibri" panose="020F0502020204030204" pitchFamily="34" charset="0"/>
                        </a:rPr>
                        <a:t>PARAM</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1100" b="1" i="0" u="none" strike="noStrike" dirty="0">
                          <a:solidFill>
                            <a:schemeClr val="bg1"/>
                          </a:solidFill>
                          <a:effectLst/>
                          <a:latin typeface="Calibri" panose="020F0502020204030204" pitchFamily="34" charset="0"/>
                        </a:rPr>
                        <a:t>PARAMCD</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1100" b="1" i="0" u="none" strike="noStrike" dirty="0">
                          <a:solidFill>
                            <a:schemeClr val="bg1"/>
                          </a:solidFill>
                          <a:effectLst/>
                          <a:latin typeface="Calibri" panose="020F0502020204030204" pitchFamily="34" charset="0"/>
                        </a:rPr>
                        <a:t>AVAL</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BASELINE</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1100" b="0" i="0" u="none" strike="noStrike" dirty="0">
                          <a:solidFill>
                            <a:srgbClr val="000000"/>
                          </a:solidFill>
                          <a:effectLst/>
                          <a:latin typeface="Calibri" panose="020F0502020204030204" pitchFamily="34" charset="0"/>
                        </a:rPr>
                        <a:t>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1100" b="0" i="0" u="none" strike="noStrike" dirty="0">
                          <a:solidFill>
                            <a:srgbClr val="000000"/>
                          </a:solidFill>
                          <a:effectLst/>
                          <a:latin typeface="Calibri" panose="020F0502020204030204" pitchFamily="34" charset="0"/>
                        </a:rPr>
                        <a:t>Height (cm</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1100" b="0" i="0" u="none" strike="noStrike" dirty="0">
                          <a:solidFill>
                            <a:srgbClr val="000000"/>
                          </a:solidFill>
                          <a:effectLst/>
                          <a:latin typeface="Calibri" panose="020F0502020204030204" pitchFamily="34" charset="0"/>
                        </a:rPr>
                        <a:t>HGT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1100" b="0" i="0" u="none" strike="noStrike" dirty="0">
                          <a:solidFill>
                            <a:srgbClr val="000000"/>
                          </a:solidFill>
                          <a:effectLst/>
                          <a:latin typeface="Calibri" panose="020F0502020204030204" pitchFamily="34" charset="0"/>
                        </a:rPr>
                        <a:t>157</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PRE-SCREENING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-10</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60</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SCREENING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61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BASELINE</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61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VISIT 3</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3</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60.8</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VISIT 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60.5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VISIT 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60</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r>
              <a:tr h="216776">
                <a:tc>
                  <a:txBody>
                    <a:bodyPr/>
                    <a:lstStyle/>
                    <a:p>
                      <a:pPr algn="l" fontAlgn="b"/>
                      <a:r>
                        <a:rPr lang="en-US" sz="1100" b="1" i="0" u="none" strike="noStrike" dirty="0">
                          <a:solidFill>
                            <a:srgbClr val="000000"/>
                          </a:solidFill>
                          <a:effectLst/>
                          <a:latin typeface="Calibri" panose="020F0502020204030204" pitchFamily="34" charset="0"/>
                        </a:rPr>
                        <a:t>BASELINE</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smtClean="0">
                          <a:solidFill>
                            <a:srgbClr val="000000"/>
                          </a:solidFill>
                          <a:effectLst/>
                          <a:latin typeface="Calibri" panose="020F0502020204030204" pitchFamily="34" charset="0"/>
                        </a:rPr>
                        <a:t>BMI (kg/m2)</a:t>
                      </a:r>
                      <a:endParaRPr lang="en-US" sz="1100" b="1" i="0" u="none" strike="noStrike" dirty="0">
                        <a:solidFill>
                          <a:srgbClr val="000000"/>
                        </a:solidFill>
                        <a:effectLst/>
                        <a:latin typeface="Calibri" panose="020F050202020403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BMI</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24.74745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r>
              <a:tr h="216776">
                <a:tc>
                  <a:txBody>
                    <a:bodyPr/>
                    <a:lstStyle/>
                    <a:p>
                      <a:pPr algn="l" fontAlgn="b"/>
                      <a:r>
                        <a:rPr lang="en-US" sz="1100" b="1" i="0" u="none" strike="noStrike" dirty="0">
                          <a:solidFill>
                            <a:srgbClr val="000000"/>
                          </a:solidFill>
                          <a:effectLst/>
                          <a:latin typeface="Calibri" panose="020F0502020204030204" pitchFamily="34" charset="0"/>
                        </a:rPr>
                        <a:t>VISIT 3</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3</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smtClean="0">
                          <a:solidFill>
                            <a:srgbClr val="000000"/>
                          </a:solidFill>
                          <a:effectLst/>
                          <a:latin typeface="Calibri" panose="020F0502020204030204" pitchFamily="34" charset="0"/>
                        </a:rPr>
                        <a:t>BMI (kg/m2)</a:t>
                      </a:r>
                      <a:endParaRPr lang="en-US" sz="1100" b="1" i="0" u="none" strike="noStrike" dirty="0">
                        <a:solidFill>
                          <a:srgbClr val="000000"/>
                        </a:solidFill>
                        <a:effectLst/>
                        <a:latin typeface="Calibri" panose="020F050202020403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BMI</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24.66632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r>
              <a:tr h="216776">
                <a:tc>
                  <a:txBody>
                    <a:bodyPr/>
                    <a:lstStyle/>
                    <a:p>
                      <a:pPr algn="l" fontAlgn="b"/>
                      <a:r>
                        <a:rPr lang="en-US" sz="1100" b="1" i="0" u="none" strike="noStrike" dirty="0">
                          <a:solidFill>
                            <a:srgbClr val="000000"/>
                          </a:solidFill>
                          <a:effectLst/>
                          <a:latin typeface="Calibri" panose="020F0502020204030204" pitchFamily="34" charset="0"/>
                        </a:rPr>
                        <a:t>VISIT 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smtClean="0">
                          <a:solidFill>
                            <a:srgbClr val="000000"/>
                          </a:solidFill>
                          <a:effectLst/>
                          <a:latin typeface="Calibri" panose="020F0502020204030204" pitchFamily="34" charset="0"/>
                        </a:rPr>
                        <a:t>BMI (kg/m2)</a:t>
                      </a:r>
                      <a:endParaRPr lang="en-US" sz="1100" b="1" i="0" u="none" strike="noStrike" dirty="0">
                        <a:solidFill>
                          <a:srgbClr val="000000"/>
                        </a:solidFill>
                        <a:effectLst/>
                        <a:latin typeface="Calibri" panose="020F050202020403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BMI</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24.54461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r>
              <a:tr h="216776">
                <a:tc>
                  <a:txBody>
                    <a:bodyPr/>
                    <a:lstStyle/>
                    <a:p>
                      <a:pPr algn="l" fontAlgn="b"/>
                      <a:r>
                        <a:rPr lang="en-US" sz="1100" b="1" i="0" u="none" strike="noStrike" dirty="0">
                          <a:solidFill>
                            <a:srgbClr val="000000"/>
                          </a:solidFill>
                          <a:effectLst/>
                          <a:latin typeface="Calibri" panose="020F0502020204030204" pitchFamily="34" charset="0"/>
                        </a:rPr>
                        <a:t>VISIT 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smtClean="0">
                          <a:solidFill>
                            <a:srgbClr val="000000"/>
                          </a:solidFill>
                          <a:effectLst/>
                          <a:latin typeface="Calibri" panose="020F0502020204030204" pitchFamily="34" charset="0"/>
                        </a:rPr>
                        <a:t>BMI (kg/m2)</a:t>
                      </a:r>
                      <a:endParaRPr lang="en-US" sz="1100" b="1" i="0" u="none" strike="noStrike" dirty="0">
                        <a:solidFill>
                          <a:srgbClr val="000000"/>
                        </a:solidFill>
                        <a:effectLst/>
                        <a:latin typeface="Calibri" panose="020F050202020403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BMI</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24.34176</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r>
            </a:tbl>
          </a:graphicData>
        </a:graphic>
      </p:graphicFrame>
      <p:sp>
        <p:nvSpPr>
          <p:cNvPr id="2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20176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1" y="393517"/>
            <a:ext cx="8511639" cy="535539"/>
          </a:xfrm>
        </p:spPr>
        <p:txBody>
          <a:bodyPr>
            <a:noAutofit/>
          </a:bodyPr>
          <a:lstStyle/>
          <a:p>
            <a:pPr algn="l"/>
            <a:r>
              <a:rPr lang="en-US" sz="2800" dirty="0">
                <a:solidFill>
                  <a:schemeClr val="bg1"/>
                </a:solidFill>
              </a:rPr>
              <a:t>Rules for creation of rows and columns in </a:t>
            </a:r>
            <a:r>
              <a:rPr lang="en-US" sz="2800" dirty="0" smtClean="0">
                <a:solidFill>
                  <a:schemeClr val="bg1"/>
                </a:solidFill>
              </a:rPr>
              <a:t>ADaM</a:t>
            </a:r>
            <a:endParaRPr lang="en-US" sz="2800" dirty="0">
              <a:solidFill>
                <a:schemeClr val="bg1"/>
              </a:solidFill>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l="18198" t="43134" r="17796" b="21278"/>
          <a:stretch>
            <a:fillRect/>
          </a:stretch>
        </p:blipFill>
        <p:spPr bwMode="auto">
          <a:xfrm>
            <a:off x="3606361" y="1630906"/>
            <a:ext cx="5309039" cy="3206352"/>
          </a:xfrm>
          <a:prstGeom prst="rect">
            <a:avLst/>
          </a:prstGeom>
          <a:noFill/>
          <a:ln>
            <a:noFill/>
          </a:ln>
          <a:effectLst/>
          <a:extLst>
            <a:ext uri="{909E8E84-426E-40DD-AFC4-6F175D3DCCD1}">
              <a14:hiddenFill xmlns:a14="http://schemas.microsoft.com/office/drawing/2010/main">
                <a:blipFill dpi="0" rotWithShape="0">
                  <a:blip/>
                  <a:srcRect l="18198" t="43134" r="17796" b="21278"/>
                  <a:stretch>
                    <a:fillRect/>
                  </a:stretch>
                </a:blipFill>
              </a14:hiddenFill>
            </a:ext>
            <a:ext uri="{91240B29-F687-4F45-9708-019B960494DF}">
              <a14:hiddenLine xmlns:a14="http://schemas.microsoft.com/office/drawing/2010/main" w="12600" cap="flat">
                <a:solidFill>
                  <a:srgbClr val="41719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Oval 5"/>
          <p:cNvSpPr/>
          <p:nvPr/>
        </p:nvSpPr>
        <p:spPr>
          <a:xfrm>
            <a:off x="7981291" y="2366015"/>
            <a:ext cx="496614" cy="271955"/>
          </a:xfrm>
          <a:prstGeom prst="ellipse">
            <a:avLst/>
          </a:prstGeom>
          <a:noFill/>
          <a:ln w="28575">
            <a:solidFill>
              <a:srgbClr val="DF3E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 name="Oval 6"/>
          <p:cNvSpPr/>
          <p:nvPr/>
        </p:nvSpPr>
        <p:spPr>
          <a:xfrm flipV="1">
            <a:off x="7981291" y="3993805"/>
            <a:ext cx="496614" cy="245269"/>
          </a:xfrm>
          <a:prstGeom prst="ellipse">
            <a:avLst/>
          </a:prstGeom>
          <a:noFill/>
          <a:ln w="28575">
            <a:solidFill>
              <a:srgbClr val="DF3E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 Box 2"/>
          <p:cNvSpPr txBox="1">
            <a:spLocks noChangeArrowheads="1"/>
          </p:cNvSpPr>
          <p:nvPr/>
        </p:nvSpPr>
        <p:spPr bwMode="auto">
          <a:xfrm>
            <a:off x="306288" y="1229078"/>
            <a:ext cx="3157044" cy="3393281"/>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buNone/>
            </a:pPr>
            <a:r>
              <a:rPr lang="en-US" altLang="en-US" sz="2100" b="1" u="sng" dirty="0">
                <a:solidFill>
                  <a:srgbClr val="000000"/>
                </a:solidFill>
              </a:rPr>
              <a:t>Rule 6 </a:t>
            </a:r>
            <a:r>
              <a:rPr lang="en-US" altLang="en-US" sz="2100" dirty="0"/>
              <a:t>: </a:t>
            </a:r>
          </a:p>
          <a:p>
            <a:pPr marL="0" lvl="1" indent="0">
              <a:buNone/>
            </a:pPr>
            <a:r>
              <a:rPr lang="en-US" altLang="en-US" sz="1800" dirty="0">
                <a:solidFill>
                  <a:srgbClr val="000000"/>
                </a:solidFill>
              </a:rPr>
              <a:t>When there is </a:t>
            </a:r>
            <a:r>
              <a:rPr lang="en-US" altLang="en-US" sz="1800" dirty="0">
                <a:solidFill>
                  <a:srgbClr val="DF3E82"/>
                </a:solidFill>
              </a:rPr>
              <a:t>more than one</a:t>
            </a:r>
            <a:r>
              <a:rPr lang="en-US" altLang="en-US" sz="1800" dirty="0">
                <a:solidFill>
                  <a:srgbClr val="FF0000"/>
                </a:solidFill>
              </a:rPr>
              <a:t> </a:t>
            </a:r>
            <a:r>
              <a:rPr lang="en-US" altLang="en-US" sz="1800" dirty="0">
                <a:solidFill>
                  <a:srgbClr val="000000"/>
                </a:solidFill>
              </a:rPr>
              <a:t>definition of </a:t>
            </a:r>
            <a:r>
              <a:rPr lang="en-US" altLang="en-US" sz="1800" dirty="0">
                <a:solidFill>
                  <a:srgbClr val="DF3E82"/>
                </a:solidFill>
              </a:rPr>
              <a:t>baseline</a:t>
            </a:r>
            <a:r>
              <a:rPr lang="en-US" altLang="en-US" sz="1800" dirty="0">
                <a:solidFill>
                  <a:srgbClr val="000000"/>
                </a:solidFill>
              </a:rPr>
              <a:t>, each additional definition of baseline requires the creation of its own set of rows.</a:t>
            </a:r>
            <a:endParaRPr lang="en-US" altLang="en-US" sz="1800" dirty="0"/>
          </a:p>
          <a:p>
            <a:pPr marL="0" indent="0">
              <a:buNone/>
            </a:pPr>
            <a:endParaRPr lang="en-US" altLang="en-US" sz="1200" dirty="0"/>
          </a:p>
          <a:p>
            <a:pPr marL="0" indent="0">
              <a:buNone/>
            </a:pPr>
            <a:endParaRPr lang="en-US" altLang="en-US" sz="1200" dirty="0"/>
          </a:p>
        </p:txBody>
      </p:sp>
      <p:sp>
        <p:nvSpPr>
          <p:cNvPr id="8"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2330690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2"/>
          <p:cNvSpPr txBox="1">
            <a:spLocks/>
          </p:cNvSpPr>
          <p:nvPr/>
        </p:nvSpPr>
        <p:spPr>
          <a:xfrm>
            <a:off x="2911570" y="1464866"/>
            <a:ext cx="5775230" cy="3172697"/>
          </a:xfrm>
          <a:prstGeom prst="rect">
            <a:avLst/>
          </a:prstGeom>
          <a:solidFill>
            <a:srgbClr val="6DCFF6"/>
          </a:solidFill>
          <a:ln w="12700">
            <a:solidFill>
              <a:srgbClr val="6DCFF6"/>
            </a:solidFill>
            <a:miter lim="800000"/>
            <a:headEnd/>
            <a:tailEnd/>
          </a:ln>
        </p:spPr>
        <p:txBody>
          <a:bodyPr anchor="ctr">
            <a:noAutofit/>
          </a:bodyPr>
          <a:lst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Clr>
                <a:schemeClr val="tx1"/>
              </a:buClr>
              <a:buFont typeface="Arial" panose="020B0604020202020204" pitchFamily="34" charset="0"/>
              <a:buChar char="•"/>
            </a:pPr>
            <a:endParaRPr lang="en-US" altLang="en-US" sz="900" dirty="0"/>
          </a:p>
        </p:txBody>
      </p:sp>
      <p:sp>
        <p:nvSpPr>
          <p:cNvPr id="6" name="Title 5"/>
          <p:cNvSpPr>
            <a:spLocks noGrp="1"/>
          </p:cNvSpPr>
          <p:nvPr>
            <p:ph type="title"/>
          </p:nvPr>
        </p:nvSpPr>
        <p:spPr>
          <a:xfrm>
            <a:off x="220990" y="473007"/>
            <a:ext cx="3893905" cy="535539"/>
          </a:xfrm>
        </p:spPr>
        <p:txBody>
          <a:bodyPr wrap="square">
            <a:noAutofit/>
          </a:bodyPr>
          <a:lstStyle/>
          <a:p>
            <a:r>
              <a:rPr lang="en-US" sz="2800" dirty="0">
                <a:solidFill>
                  <a:schemeClr val="bg1"/>
                </a:solidFill>
              </a:rPr>
              <a:t>Confidentiality Statement</a:t>
            </a:r>
          </a:p>
        </p:txBody>
      </p:sp>
      <p:sp>
        <p:nvSpPr>
          <p:cNvPr id="10" name="Content Placeholder 2"/>
          <p:cNvSpPr>
            <a:spLocks noGrp="1"/>
          </p:cNvSpPr>
          <p:nvPr>
            <p:ph idx="1"/>
          </p:nvPr>
        </p:nvSpPr>
        <p:spPr>
          <a:xfrm>
            <a:off x="3009542" y="1262484"/>
            <a:ext cx="5905859" cy="3275146"/>
          </a:xfrm>
          <a:solidFill>
            <a:schemeClr val="bg1">
              <a:lumMod val="95000"/>
            </a:schemeClr>
          </a:solidFill>
          <a:ln w="12700">
            <a:solidFill>
              <a:srgbClr val="6DCFF6"/>
            </a:solidFill>
            <a:miter lim="800000"/>
            <a:headEnd/>
            <a:tailEnd/>
          </a:ln>
        </p:spPr>
        <p:txBody>
          <a:bodyPr vert="horz" lIns="205740" tIns="34290" rIns="205740" bIns="34290" rtlCol="0" anchor="ctr">
            <a:noAutofit/>
          </a:bodyPr>
          <a:lstStyle/>
          <a:p>
            <a:pPr marL="0" indent="0" algn="just">
              <a:lnSpc>
                <a:spcPct val="150000"/>
              </a:lnSpc>
              <a:spcBef>
                <a:spcPts val="450"/>
              </a:spcBef>
              <a:buClr>
                <a:schemeClr val="tx1"/>
              </a:buClr>
              <a:buNone/>
            </a:pPr>
            <a:r>
              <a:rPr lang="en-US" altLang="en-US" sz="900" dirty="0"/>
              <a:t>This document contains information which is commercially confidential to Tata Consultancy Services Ltd. ("TCS") and is provided for the sole purpose of permitting the recipient to evaluate the proposal submitted within the document. In consideration of the receipt of this document, the recipient agrees to maintain the information it contains in confidence and not to reproduce or otherwise disclose the contents of this document to any person outside the recipient's evaluation team or nominated advisors. The document may not be used, reproduced or disclosed to others, except as specifically permitted by TCS in writing. The recipient of this document, by its retention and use, agrees to take reasonable  endeavours to protect the document and the information it contains from loss or theft.</a:t>
            </a:r>
          </a:p>
          <a:p>
            <a:pPr marL="0" indent="0" algn="just">
              <a:lnSpc>
                <a:spcPct val="150000"/>
              </a:lnSpc>
              <a:spcBef>
                <a:spcPts val="450"/>
              </a:spcBef>
              <a:buClr>
                <a:schemeClr val="tx1"/>
              </a:buClr>
              <a:buNone/>
            </a:pPr>
            <a:endParaRPr lang="en-US" altLang="en-US" sz="900" dirty="0"/>
          </a:p>
          <a:p>
            <a:pPr marL="0" indent="0" algn="just">
              <a:lnSpc>
                <a:spcPct val="150000"/>
              </a:lnSpc>
              <a:spcBef>
                <a:spcPts val="450"/>
              </a:spcBef>
              <a:buClr>
                <a:schemeClr val="tx1"/>
              </a:buClr>
              <a:buNone/>
            </a:pPr>
            <a:r>
              <a:rPr lang="en-US" altLang="en-US" sz="900" dirty="0"/>
              <a:t>© 2017 - TATA Consultancy Services Limited (TCS)</a:t>
            </a:r>
          </a:p>
          <a:p>
            <a:pPr marL="0" indent="0" algn="just">
              <a:lnSpc>
                <a:spcPct val="150000"/>
              </a:lnSpc>
              <a:spcBef>
                <a:spcPts val="450"/>
              </a:spcBef>
              <a:buClr>
                <a:schemeClr val="tx1"/>
              </a:buClr>
              <a:buNone/>
            </a:pPr>
            <a:endParaRPr lang="en-US" altLang="en-US" sz="900" dirty="0"/>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1571" y="956990"/>
            <a:ext cx="697892" cy="697892"/>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928" y="1798581"/>
            <a:ext cx="1993015" cy="2093778"/>
          </a:xfrm>
          <a:prstGeom prst="rect">
            <a:avLst/>
          </a:prstGeom>
        </p:spPr>
      </p:pic>
      <p:cxnSp>
        <p:nvCxnSpPr>
          <p:cNvPr id="4" name="Straight Connector 3"/>
          <p:cNvCxnSpPr/>
          <p:nvPr/>
        </p:nvCxnSpPr>
        <p:spPr>
          <a:xfrm>
            <a:off x="2500313" y="1115615"/>
            <a:ext cx="0" cy="376655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Text Placeholder 4"/>
          <p:cNvSpPr txBox="1">
            <a:spLocks noGrp="1"/>
          </p:cNvSpPr>
          <p:nvPr>
            <p:ph type="body" sz="quarter" idx="4294967295"/>
          </p:nvPr>
        </p:nvSpPr>
        <p:spPr>
          <a:xfrm>
            <a:off x="4297666" y="5182389"/>
            <a:ext cx="2430780" cy="213496"/>
          </a:xfrm>
          <a:prstGeom prst="rect">
            <a:avLst/>
          </a:prstGeom>
        </p:spPr>
        <p:txBody>
          <a:bodyPr>
            <a:normAutofit fontScale="92500" lnSpcReduction="2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indent="0" algn="ctr">
              <a:buNone/>
            </a:pP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8621921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Baselines in BDS</a:t>
            </a:r>
            <a:endParaRPr lang="en-US" dirty="0"/>
          </a:p>
        </p:txBody>
      </p:sp>
    </p:spTree>
    <p:extLst>
      <p:ext uri="{BB962C8B-B14F-4D97-AF65-F5344CB8AC3E}">
        <p14:creationId xmlns:p14="http://schemas.microsoft.com/office/powerpoint/2010/main" val="13489965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1800" dirty="0" smtClean="0"/>
              <a:t>Parallel , single phase trial – straight forward implementation</a:t>
            </a:r>
          </a:p>
          <a:p>
            <a:pPr lvl="1"/>
            <a:r>
              <a:rPr lang="en-US" sz="1800" dirty="0"/>
              <a:t>In this case, there is only one baseline per subject per parameter</a:t>
            </a:r>
            <a:r>
              <a:rPr lang="en-US" sz="1800" dirty="0" smtClean="0"/>
              <a:t>.</a:t>
            </a:r>
          </a:p>
          <a:p>
            <a:r>
              <a:rPr lang="en-US" sz="1800" dirty="0" smtClean="0"/>
              <a:t>Crossover study – not so straight forward implementation</a:t>
            </a:r>
          </a:p>
          <a:p>
            <a:pPr lvl="1"/>
            <a:r>
              <a:rPr lang="en-US" sz="1800" dirty="0" smtClean="0"/>
              <a:t>The </a:t>
            </a:r>
            <a:r>
              <a:rPr lang="en-US" sz="1800" dirty="0"/>
              <a:t>baseline for a period could be defined as the last non-missing value on or before the first dosing date of each period. </a:t>
            </a:r>
            <a:endParaRPr lang="en-US" sz="1800" dirty="0" smtClean="0"/>
          </a:p>
          <a:p>
            <a:pPr lvl="1"/>
            <a:r>
              <a:rPr lang="en-US" sz="1800" dirty="0" smtClean="0"/>
              <a:t>In </a:t>
            </a:r>
            <a:r>
              <a:rPr lang="en-US" sz="1800" dirty="0"/>
              <a:t>this </a:t>
            </a:r>
            <a:r>
              <a:rPr lang="en-US" sz="1800" dirty="0" smtClean="0"/>
              <a:t>case, </a:t>
            </a:r>
            <a:r>
              <a:rPr lang="en-US" sz="1800" dirty="0"/>
              <a:t>there is one baseline per subject per parameter per period</a:t>
            </a:r>
            <a:r>
              <a:rPr lang="en-US" sz="1800" dirty="0" smtClean="0"/>
              <a:t>.</a:t>
            </a:r>
          </a:p>
          <a:p>
            <a:r>
              <a:rPr lang="en-US" sz="1800" dirty="0" smtClean="0"/>
              <a:t>Studies with time-matched definition of baselines</a:t>
            </a:r>
          </a:p>
          <a:p>
            <a:pPr lvl="1"/>
            <a:r>
              <a:rPr lang="en-US" sz="1800" dirty="0"/>
              <a:t>In these cases, there can be one baseline per subject per parameter per </a:t>
            </a:r>
            <a:r>
              <a:rPr lang="en-US" sz="1800" dirty="0" smtClean="0"/>
              <a:t>visit</a:t>
            </a:r>
          </a:p>
          <a:p>
            <a:pPr lvl="1"/>
            <a:r>
              <a:rPr lang="en-US" sz="1800" dirty="0" smtClean="0"/>
              <a:t>In case of Extension trials the baselines could be dependent on the ARM</a:t>
            </a:r>
            <a:endParaRPr lang="en-US" sz="1800" dirty="0"/>
          </a:p>
        </p:txBody>
      </p:sp>
      <p:sp>
        <p:nvSpPr>
          <p:cNvPr id="3" name="Title 2"/>
          <p:cNvSpPr>
            <a:spLocks noGrp="1"/>
          </p:cNvSpPr>
          <p:nvPr>
            <p:ph type="title"/>
          </p:nvPr>
        </p:nvSpPr>
        <p:spPr>
          <a:xfrm>
            <a:off x="-11430" y="436626"/>
            <a:ext cx="5292090" cy="685800"/>
          </a:xfrm>
        </p:spPr>
        <p:txBody>
          <a:bodyPr lIns="91440"/>
          <a:lstStyle/>
          <a:p>
            <a:r>
              <a:rPr lang="en-US" sz="2800" dirty="0" smtClean="0"/>
              <a:t>Baseline and various possibilities</a:t>
            </a:r>
            <a:endParaRPr lang="en-US" sz="2800" dirty="0"/>
          </a:p>
        </p:txBody>
      </p:sp>
      <p:sp>
        <p:nvSpPr>
          <p:cNvPr id="4" name="Oval Callout 3"/>
          <p:cNvSpPr/>
          <p:nvPr/>
        </p:nvSpPr>
        <p:spPr>
          <a:xfrm>
            <a:off x="4503420" y="205740"/>
            <a:ext cx="4537710" cy="2766060"/>
          </a:xfrm>
          <a:prstGeom prst="wedgeEllipseCallout">
            <a:avLst>
              <a:gd name="adj1" fmla="val -90398"/>
              <a:gd name="adj2" fmla="val 69257"/>
            </a:avLst>
          </a:prstGeom>
          <a:solidFill>
            <a:schemeClr val="accent3">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accent2">
                    <a:lumMod val="75000"/>
                  </a:schemeClr>
                </a:solidFill>
              </a:rPr>
              <a:t>Do we always need create new records for all subjects and all parameters</a:t>
            </a:r>
            <a:r>
              <a:rPr lang="en-US" dirty="0" smtClean="0">
                <a:solidFill>
                  <a:schemeClr val="accent2">
                    <a:lumMod val="75000"/>
                  </a:schemeClr>
                </a:solidFill>
              </a:rPr>
              <a:t>?</a:t>
            </a:r>
          </a:p>
          <a:p>
            <a:pPr marL="285750" indent="-285750">
              <a:buFont typeface="Arial" panose="020B0604020202020204" pitchFamily="34" charset="0"/>
              <a:buChar char="•"/>
            </a:pPr>
            <a:r>
              <a:rPr lang="en-US" dirty="0" smtClean="0">
                <a:solidFill>
                  <a:schemeClr val="accent2">
                    <a:lumMod val="75000"/>
                  </a:schemeClr>
                </a:solidFill>
              </a:rPr>
              <a:t> </a:t>
            </a:r>
            <a:r>
              <a:rPr lang="en-US" dirty="0">
                <a:solidFill>
                  <a:schemeClr val="accent2">
                    <a:lumMod val="75000"/>
                  </a:schemeClr>
                </a:solidFill>
              </a:rPr>
              <a:t>When BASETYPE is needed? </a:t>
            </a:r>
            <a:endParaRPr lang="en-US" dirty="0" smtClean="0">
              <a:solidFill>
                <a:schemeClr val="accent2">
                  <a:lumMod val="75000"/>
                </a:schemeClr>
              </a:solidFill>
            </a:endParaRPr>
          </a:p>
          <a:p>
            <a:pPr marL="285750" indent="-285750">
              <a:buFont typeface="Arial" panose="020B0604020202020204" pitchFamily="34" charset="0"/>
              <a:buChar char="•"/>
            </a:pPr>
            <a:r>
              <a:rPr lang="en-US" dirty="0" smtClean="0">
                <a:solidFill>
                  <a:schemeClr val="accent2">
                    <a:lumMod val="75000"/>
                  </a:schemeClr>
                </a:solidFill>
              </a:rPr>
              <a:t>How </a:t>
            </a:r>
            <a:r>
              <a:rPr lang="en-US" dirty="0">
                <a:solidFill>
                  <a:schemeClr val="accent2">
                    <a:lumMod val="75000"/>
                  </a:schemeClr>
                </a:solidFill>
              </a:rPr>
              <a:t>to implement DTYPE accordingly?</a:t>
            </a:r>
          </a:p>
        </p:txBody>
      </p:sp>
    </p:spTree>
    <p:extLst>
      <p:ext uri="{BB962C8B-B14F-4D97-AF65-F5344CB8AC3E}">
        <p14:creationId xmlns:p14="http://schemas.microsoft.com/office/powerpoint/2010/main" val="62245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rgbClr val="FFFF00"/>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rgbClr val="FFFF00"/>
                                      </p:to>
                                    </p:animClr>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rgbClr val="FFFF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48056"/>
            <a:ext cx="4343400" cy="685800"/>
          </a:xfrm>
        </p:spPr>
        <p:txBody>
          <a:bodyPr lIns="91440"/>
          <a:lstStyle/>
          <a:p>
            <a:r>
              <a:rPr lang="en-US" sz="2800" dirty="0" smtClean="0"/>
              <a:t>CDISC Baseline Definitions</a:t>
            </a:r>
            <a:endParaRPr lang="en-US" sz="2800" dirty="0"/>
          </a:p>
        </p:txBody>
      </p:sp>
      <p:pic>
        <p:nvPicPr>
          <p:cNvPr id="4" name="Picture 3"/>
          <p:cNvPicPr>
            <a:picLocks noChangeAspect="1"/>
          </p:cNvPicPr>
          <p:nvPr/>
        </p:nvPicPr>
        <p:blipFill>
          <a:blip r:embed="rId2"/>
          <a:stretch>
            <a:fillRect/>
          </a:stretch>
        </p:blipFill>
        <p:spPr>
          <a:xfrm>
            <a:off x="377191" y="1325880"/>
            <a:ext cx="8241030" cy="3955732"/>
          </a:xfrm>
          <a:prstGeom prst="rect">
            <a:avLst/>
          </a:prstGeom>
        </p:spPr>
      </p:pic>
    </p:spTree>
    <p:extLst>
      <p:ext uri="{BB962C8B-B14F-4D97-AF65-F5344CB8AC3E}">
        <p14:creationId xmlns:p14="http://schemas.microsoft.com/office/powerpoint/2010/main" val="36965008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7217" y="2283142"/>
            <a:ext cx="7506653" cy="3400425"/>
          </a:xfrm>
          <a:prstGeom prst="rect">
            <a:avLst/>
          </a:prstGeom>
        </p:spPr>
      </p:pic>
      <p:sp>
        <p:nvSpPr>
          <p:cNvPr id="2" name="Content Placeholder 1"/>
          <p:cNvSpPr>
            <a:spLocks noGrp="1"/>
          </p:cNvSpPr>
          <p:nvPr>
            <p:ph sz="quarter" idx="10"/>
          </p:nvPr>
        </p:nvSpPr>
        <p:spPr>
          <a:xfrm>
            <a:off x="457200" y="1267460"/>
            <a:ext cx="8229600" cy="3613150"/>
          </a:xfrm>
        </p:spPr>
        <p:txBody>
          <a:bodyPr/>
          <a:lstStyle/>
          <a:p>
            <a:r>
              <a:rPr lang="en-US" sz="1800" dirty="0"/>
              <a:t>Case I: Single-phase parallel </a:t>
            </a:r>
            <a:r>
              <a:rPr lang="en-US" sz="1800" dirty="0" smtClean="0"/>
              <a:t>study</a:t>
            </a:r>
          </a:p>
          <a:p>
            <a:pPr lvl="1"/>
            <a:r>
              <a:rPr lang="en-US" sz="1800" dirty="0" smtClean="0"/>
              <a:t>Baseline is defined as the last non-missing value on or before first dosing date. </a:t>
            </a:r>
          </a:p>
          <a:p>
            <a:pPr lvl="1"/>
            <a:r>
              <a:rPr lang="en-US" sz="1800" dirty="0" smtClean="0"/>
              <a:t>Simple implementation </a:t>
            </a:r>
            <a:endParaRPr lang="en-US" sz="1800" dirty="0"/>
          </a:p>
        </p:txBody>
      </p:sp>
      <p:sp>
        <p:nvSpPr>
          <p:cNvPr id="3" name="Title 2"/>
          <p:cNvSpPr>
            <a:spLocks noGrp="1"/>
          </p:cNvSpPr>
          <p:nvPr>
            <p:ph type="title"/>
          </p:nvPr>
        </p:nvSpPr>
        <p:spPr/>
        <p:txBody>
          <a:bodyPr/>
          <a:lstStyle/>
          <a:p>
            <a:r>
              <a:rPr lang="en-US" sz="2800" dirty="0" smtClean="0"/>
              <a:t>Example 1</a:t>
            </a:r>
            <a:endParaRPr lang="en-US" sz="2800" dirty="0"/>
          </a:p>
        </p:txBody>
      </p:sp>
      <p:cxnSp>
        <p:nvCxnSpPr>
          <p:cNvPr id="6" name="Straight Arrow Connector 5"/>
          <p:cNvCxnSpPr/>
          <p:nvPr/>
        </p:nvCxnSpPr>
        <p:spPr>
          <a:xfrm flipV="1">
            <a:off x="6457950" y="2283142"/>
            <a:ext cx="811530" cy="391478"/>
          </a:xfrm>
          <a:prstGeom prst="straightConnector1">
            <a:avLst/>
          </a:prstGeom>
          <a:ln w="952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577840" y="2283142"/>
            <a:ext cx="1783080" cy="2140268"/>
          </a:xfrm>
          <a:prstGeom prst="straightConnector1">
            <a:avLst/>
          </a:prstGeom>
          <a:ln w="952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549390" y="1943100"/>
            <a:ext cx="2524409" cy="369332"/>
          </a:xfrm>
          <a:prstGeom prst="rect">
            <a:avLst/>
          </a:prstGeom>
          <a:noFill/>
        </p:spPr>
        <p:txBody>
          <a:bodyPr wrap="none" rtlCol="0">
            <a:spAutoFit/>
          </a:bodyPr>
          <a:lstStyle/>
          <a:p>
            <a:r>
              <a:rPr lang="en-US" dirty="0" smtClean="0"/>
              <a:t>Baseline implementation</a:t>
            </a:r>
            <a:endParaRPr lang="en-US" dirty="0"/>
          </a:p>
        </p:txBody>
      </p:sp>
    </p:spTree>
    <p:extLst>
      <p:ext uri="{BB962C8B-B14F-4D97-AF65-F5344CB8AC3E}">
        <p14:creationId xmlns:p14="http://schemas.microsoft.com/office/powerpoint/2010/main" val="207469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7200" y="1267460"/>
            <a:ext cx="5336916" cy="1361440"/>
          </a:xfrm>
        </p:spPr>
        <p:txBody>
          <a:bodyPr/>
          <a:lstStyle/>
          <a:p>
            <a:r>
              <a:rPr lang="en-US" sz="1600" dirty="0"/>
              <a:t>Case I: </a:t>
            </a:r>
            <a:r>
              <a:rPr lang="en-US" sz="1600" dirty="0" smtClean="0"/>
              <a:t>Two-phase </a:t>
            </a:r>
            <a:r>
              <a:rPr lang="en-US" sz="1600" dirty="0"/>
              <a:t>parallel </a:t>
            </a:r>
            <a:r>
              <a:rPr lang="en-US" sz="1600" dirty="0" smtClean="0"/>
              <a:t>studies</a:t>
            </a:r>
          </a:p>
          <a:p>
            <a:pPr lvl="1"/>
            <a:r>
              <a:rPr lang="en-US" sz="1600" dirty="0"/>
              <a:t>the baseline is defined as the last non-missing value on or before first dosing date of each treatment phase. </a:t>
            </a:r>
            <a:endParaRPr lang="en-US" sz="1600" dirty="0" smtClean="0"/>
          </a:p>
          <a:p>
            <a:pPr lvl="1"/>
            <a:r>
              <a:rPr lang="en-US" sz="1600" dirty="0" smtClean="0"/>
              <a:t>Two </a:t>
            </a:r>
            <a:r>
              <a:rPr lang="en-US" sz="1600" dirty="0"/>
              <a:t>different baselines per subject per </a:t>
            </a:r>
            <a:r>
              <a:rPr lang="en-US" sz="1600" dirty="0" smtClean="0"/>
              <a:t>parameter</a:t>
            </a:r>
          </a:p>
          <a:p>
            <a:pPr marL="171450" lvl="1" indent="0">
              <a:buNone/>
            </a:pPr>
            <a:endParaRPr lang="en-US" sz="1600" dirty="0" smtClean="0"/>
          </a:p>
        </p:txBody>
      </p:sp>
      <p:sp>
        <p:nvSpPr>
          <p:cNvPr id="3" name="Title 2"/>
          <p:cNvSpPr>
            <a:spLocks noGrp="1"/>
          </p:cNvSpPr>
          <p:nvPr>
            <p:ph type="title"/>
          </p:nvPr>
        </p:nvSpPr>
        <p:spPr/>
        <p:txBody>
          <a:bodyPr/>
          <a:lstStyle/>
          <a:p>
            <a:r>
              <a:rPr lang="en-US" sz="2800" dirty="0" smtClean="0"/>
              <a:t>Example 2 – problem </a:t>
            </a:r>
            <a:endParaRPr lang="en-US" sz="2800" dirty="0"/>
          </a:p>
        </p:txBody>
      </p:sp>
      <p:pic>
        <p:nvPicPr>
          <p:cNvPr id="5" name="Picture 4"/>
          <p:cNvPicPr>
            <a:picLocks noChangeAspect="1"/>
          </p:cNvPicPr>
          <p:nvPr/>
        </p:nvPicPr>
        <p:blipFill>
          <a:blip r:embed="rId3"/>
          <a:stretch>
            <a:fillRect/>
          </a:stretch>
        </p:blipFill>
        <p:spPr>
          <a:xfrm>
            <a:off x="457200" y="2491740"/>
            <a:ext cx="5336916" cy="2646938"/>
          </a:xfrm>
          <a:prstGeom prst="rect">
            <a:avLst/>
          </a:prstGeom>
        </p:spPr>
      </p:pic>
      <p:sp>
        <p:nvSpPr>
          <p:cNvPr id="7" name="TextBox 6"/>
          <p:cNvSpPr txBox="1"/>
          <p:nvPr/>
        </p:nvSpPr>
        <p:spPr>
          <a:xfrm>
            <a:off x="5794116" y="1725930"/>
            <a:ext cx="3155574"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For </a:t>
            </a:r>
            <a:r>
              <a:rPr lang="en-US" sz="1600" dirty="0"/>
              <a:t>subject 101- 01, the intraocular pressure value at Visit 2 (20 mmHg) is the baseline for all records. </a:t>
            </a:r>
            <a:endParaRPr lang="en-US" sz="1600" dirty="0" smtClean="0"/>
          </a:p>
          <a:p>
            <a:pPr marL="285750" indent="-285750">
              <a:buFont typeface="Arial" panose="020B0604020202020204" pitchFamily="34" charset="0"/>
              <a:buChar char="•"/>
            </a:pPr>
            <a:r>
              <a:rPr lang="en-US" sz="1600" dirty="0" smtClean="0"/>
              <a:t>In </a:t>
            </a:r>
            <a:r>
              <a:rPr lang="en-US" sz="1600" dirty="0"/>
              <a:t>the meantime, the intraocular pressure value at Visit 5 (25 mmHg) is the baseline for all records the second treatment phase (Treatment B, highlighted in yellow). </a:t>
            </a:r>
            <a:endParaRPr lang="en-US" sz="1600" dirty="0" smtClean="0"/>
          </a:p>
          <a:p>
            <a:pPr marL="285750" indent="-285750">
              <a:buFont typeface="Arial" panose="020B0604020202020204" pitchFamily="34" charset="0"/>
              <a:buChar char="•"/>
            </a:pPr>
            <a:r>
              <a:rPr lang="en-US" sz="1600" dirty="0" smtClean="0"/>
              <a:t>So </a:t>
            </a:r>
            <a:r>
              <a:rPr lang="en-US" sz="1600" dirty="0"/>
              <a:t>for records at Visits 6, 7, and 8, there are two baseline values - one from Visit 2 and the other one from Visit 5. </a:t>
            </a:r>
          </a:p>
        </p:txBody>
      </p:sp>
    </p:spTree>
    <p:extLst>
      <p:ext uri="{BB962C8B-B14F-4D97-AF65-F5344CB8AC3E}">
        <p14:creationId xmlns:p14="http://schemas.microsoft.com/office/powerpoint/2010/main" val="13445803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7200" y="1267460"/>
            <a:ext cx="5336916" cy="878840"/>
          </a:xfrm>
        </p:spPr>
        <p:txBody>
          <a:bodyPr/>
          <a:lstStyle/>
          <a:p>
            <a:r>
              <a:rPr lang="en-US" sz="1600" dirty="0" smtClean="0"/>
              <a:t>Rule </a:t>
            </a:r>
            <a:r>
              <a:rPr lang="en-US" sz="1600" dirty="0"/>
              <a:t>6. When there is more than one definition of baseline, each additional definition of baseline requires the creation of its own set of rows</a:t>
            </a:r>
            <a:r>
              <a:rPr lang="en-US" sz="1600" dirty="0" smtClean="0"/>
              <a:t>.</a:t>
            </a:r>
          </a:p>
          <a:p>
            <a:r>
              <a:rPr lang="en-US" sz="1600" dirty="0" smtClean="0"/>
              <a:t>One of the possible implementation</a:t>
            </a:r>
          </a:p>
        </p:txBody>
      </p:sp>
      <p:sp>
        <p:nvSpPr>
          <p:cNvPr id="3" name="Title 2"/>
          <p:cNvSpPr>
            <a:spLocks noGrp="1"/>
          </p:cNvSpPr>
          <p:nvPr>
            <p:ph type="title"/>
          </p:nvPr>
        </p:nvSpPr>
        <p:spPr/>
        <p:txBody>
          <a:bodyPr/>
          <a:lstStyle/>
          <a:p>
            <a:r>
              <a:rPr lang="en-US" sz="2800" dirty="0" smtClean="0"/>
              <a:t>Example 2 – solution approach</a:t>
            </a:r>
            <a:endParaRPr lang="en-US" sz="2800" dirty="0"/>
          </a:p>
        </p:txBody>
      </p:sp>
      <p:sp>
        <p:nvSpPr>
          <p:cNvPr id="7" name="TextBox 6"/>
          <p:cNvSpPr txBox="1"/>
          <p:nvPr/>
        </p:nvSpPr>
        <p:spPr>
          <a:xfrm>
            <a:off x="6534150" y="1319530"/>
            <a:ext cx="2466340"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a:t>T</a:t>
            </a:r>
            <a:r>
              <a:rPr lang="en-US" sz="1600" dirty="0" smtClean="0"/>
              <a:t>here </a:t>
            </a:r>
            <a:r>
              <a:rPr lang="en-US" sz="1600" dirty="0"/>
              <a:t>are two sets of records which can be distinguished by BASETYPE. </a:t>
            </a:r>
            <a:endParaRPr lang="en-US" sz="1600" dirty="0" smtClean="0"/>
          </a:p>
          <a:p>
            <a:pPr marL="285750" indent="-285750">
              <a:buFont typeface="Arial" panose="020B0604020202020204" pitchFamily="34" charset="0"/>
              <a:buChar char="•"/>
            </a:pPr>
            <a:r>
              <a:rPr lang="en-US" sz="1600" dirty="0" smtClean="0"/>
              <a:t>The </a:t>
            </a:r>
            <a:r>
              <a:rPr lang="en-US" sz="1600" dirty="0"/>
              <a:t>first set of records has BASETYPE = 'Screening' and the second set of records has BASETYPE = 'Period 01'. </a:t>
            </a:r>
            <a:endParaRPr lang="en-US" sz="1600" dirty="0" smtClean="0"/>
          </a:p>
          <a:p>
            <a:pPr marL="285750" indent="-285750">
              <a:buFont typeface="Arial" panose="020B0604020202020204" pitchFamily="34" charset="0"/>
              <a:buChar char="•"/>
            </a:pPr>
            <a:r>
              <a:rPr lang="en-US" sz="1600" dirty="0" smtClean="0"/>
              <a:t>the </a:t>
            </a:r>
            <a:r>
              <a:rPr lang="en-US" sz="1600" dirty="0"/>
              <a:t>second set of records uses the baseline from Period 1 (Visit 5). </a:t>
            </a:r>
            <a:endParaRPr lang="en-US" sz="1600" dirty="0" smtClean="0"/>
          </a:p>
          <a:p>
            <a:pPr marL="285750" indent="-285750">
              <a:buFont typeface="Arial" panose="020B0604020202020204" pitchFamily="34" charset="0"/>
              <a:buChar char="•"/>
            </a:pPr>
            <a:r>
              <a:rPr lang="en-US" sz="1600" dirty="0" smtClean="0"/>
              <a:t>BASETYPE </a:t>
            </a:r>
            <a:r>
              <a:rPr lang="en-US" sz="1600" dirty="0"/>
              <a:t>is required when there are multiple baselines. </a:t>
            </a:r>
          </a:p>
        </p:txBody>
      </p:sp>
      <p:pic>
        <p:nvPicPr>
          <p:cNvPr id="4" name="Picture 3"/>
          <p:cNvPicPr>
            <a:picLocks noChangeAspect="1"/>
          </p:cNvPicPr>
          <p:nvPr/>
        </p:nvPicPr>
        <p:blipFill>
          <a:blip r:embed="rId3"/>
          <a:stretch>
            <a:fillRect/>
          </a:stretch>
        </p:blipFill>
        <p:spPr>
          <a:xfrm>
            <a:off x="457200" y="2267204"/>
            <a:ext cx="6076950" cy="3429000"/>
          </a:xfrm>
          <a:prstGeom prst="rect">
            <a:avLst/>
          </a:prstGeom>
        </p:spPr>
      </p:pic>
    </p:spTree>
    <p:extLst>
      <p:ext uri="{BB962C8B-B14F-4D97-AF65-F5344CB8AC3E}">
        <p14:creationId xmlns:p14="http://schemas.microsoft.com/office/powerpoint/2010/main" val="1472559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7200" y="1267460"/>
            <a:ext cx="8534400" cy="1539240"/>
          </a:xfrm>
        </p:spPr>
        <p:txBody>
          <a:bodyPr/>
          <a:lstStyle/>
          <a:p>
            <a:r>
              <a:rPr lang="en-US" sz="1600" dirty="0" smtClean="0"/>
              <a:t>Whether </a:t>
            </a:r>
            <a:r>
              <a:rPr lang="en-US" sz="1600" dirty="0"/>
              <a:t>a subject received </a:t>
            </a:r>
            <a:r>
              <a:rPr lang="en-US" sz="1600" b="1" u="sng" dirty="0"/>
              <a:t>two different treatments </a:t>
            </a:r>
            <a:r>
              <a:rPr lang="en-US" sz="1600" dirty="0"/>
              <a:t>in the two treatment phases or received the </a:t>
            </a:r>
            <a:r>
              <a:rPr lang="en-US" sz="1600" b="1" u="sng" dirty="0"/>
              <a:t>same treatment </a:t>
            </a:r>
            <a:r>
              <a:rPr lang="en-US" sz="1600" dirty="0"/>
              <a:t>in two different treatment phases</a:t>
            </a:r>
            <a:r>
              <a:rPr lang="en-US" sz="1600" b="1" u="sng" dirty="0"/>
              <a:t>, there are two sets of records</a:t>
            </a:r>
            <a:r>
              <a:rPr lang="en-US" sz="1600" dirty="0"/>
              <a:t>. </a:t>
            </a:r>
            <a:endParaRPr lang="en-US" sz="1600" dirty="0" smtClean="0"/>
          </a:p>
          <a:p>
            <a:pPr lvl="1"/>
            <a:r>
              <a:rPr lang="en-US" sz="1600" dirty="0" smtClean="0"/>
              <a:t>In </a:t>
            </a:r>
            <a:r>
              <a:rPr lang="en-US" sz="1600" dirty="0"/>
              <a:t>the first set of records, the baseline is picked up from the last non-missing value on or before the first dosing date</a:t>
            </a:r>
            <a:r>
              <a:rPr lang="en-US" sz="1600" dirty="0" smtClean="0"/>
              <a:t>.</a:t>
            </a:r>
          </a:p>
          <a:p>
            <a:pPr lvl="1"/>
            <a:r>
              <a:rPr lang="en-US" sz="1600" dirty="0" smtClean="0"/>
              <a:t>In </a:t>
            </a:r>
            <a:r>
              <a:rPr lang="en-US" sz="1600" dirty="0"/>
              <a:t>the second set of records, the baseline is picked up from the last non-missing value on or before the first dosing date for the second phase. </a:t>
            </a:r>
            <a:endParaRPr lang="en-US" sz="1600" dirty="0" smtClean="0"/>
          </a:p>
          <a:p>
            <a:pPr marL="0" indent="0">
              <a:buNone/>
            </a:pPr>
            <a:r>
              <a:rPr lang="en-US" sz="1600" b="1" u="sng" dirty="0" smtClean="0"/>
              <a:t>Scenario 2:</a:t>
            </a:r>
          </a:p>
          <a:p>
            <a:r>
              <a:rPr lang="en-US" sz="1600" dirty="0" smtClean="0"/>
              <a:t>Baseline </a:t>
            </a:r>
            <a:r>
              <a:rPr lang="en-US" sz="1600" dirty="0"/>
              <a:t>for records in the second treatment phase can be dependent on whether a subject took different treatments in two treatment phases. </a:t>
            </a:r>
            <a:endParaRPr lang="en-US" sz="1600" dirty="0" smtClean="0"/>
          </a:p>
          <a:p>
            <a:r>
              <a:rPr lang="en-US" sz="1600" dirty="0" smtClean="0"/>
              <a:t>If </a:t>
            </a:r>
            <a:r>
              <a:rPr lang="en-US" sz="1600" dirty="0"/>
              <a:t>a subject took the same drug in both phases, the baseline for both phases are the same. </a:t>
            </a:r>
            <a:endParaRPr lang="en-US" sz="1600" dirty="0" smtClean="0"/>
          </a:p>
          <a:p>
            <a:r>
              <a:rPr lang="en-US" sz="1600" dirty="0" smtClean="0"/>
              <a:t>If </a:t>
            </a:r>
            <a:r>
              <a:rPr lang="en-US" sz="1600" dirty="0"/>
              <a:t>a subject took different drugs in the two phases, the baseline for the </a:t>
            </a:r>
            <a:r>
              <a:rPr lang="en-US" sz="1600" b="1" u="sng" dirty="0"/>
              <a:t>first phase is from the screening visit</a:t>
            </a:r>
            <a:r>
              <a:rPr lang="en-US" sz="1600" dirty="0"/>
              <a:t> and the baseline for the </a:t>
            </a:r>
            <a:r>
              <a:rPr lang="en-US" sz="1600" b="1" u="sng" dirty="0"/>
              <a:t>second phase is the last non-missing value before the start of extension phase</a:t>
            </a:r>
            <a:r>
              <a:rPr lang="en-US" sz="1600" dirty="0"/>
              <a:t>. </a:t>
            </a:r>
            <a:endParaRPr lang="en-US" sz="1600" dirty="0" smtClean="0"/>
          </a:p>
          <a:p>
            <a:r>
              <a:rPr lang="en-US" sz="1600" dirty="0" smtClean="0"/>
              <a:t>For </a:t>
            </a:r>
            <a:r>
              <a:rPr lang="en-US" sz="1600" dirty="0"/>
              <a:t>this analysis, the above implementation is not perfect for table programming. </a:t>
            </a:r>
            <a:endParaRPr lang="en-US" sz="1600" dirty="0" smtClean="0"/>
          </a:p>
        </p:txBody>
      </p:sp>
      <p:sp>
        <p:nvSpPr>
          <p:cNvPr id="3" name="Title 2"/>
          <p:cNvSpPr>
            <a:spLocks noGrp="1"/>
          </p:cNvSpPr>
          <p:nvPr>
            <p:ph type="title"/>
          </p:nvPr>
        </p:nvSpPr>
        <p:spPr/>
        <p:txBody>
          <a:bodyPr/>
          <a:lstStyle/>
          <a:p>
            <a:r>
              <a:rPr lang="en-US" sz="2400" dirty="0" smtClean="0"/>
              <a:t>Example 2 – Summary / Discussion</a:t>
            </a:r>
            <a:endParaRPr lang="en-US" sz="2400" dirty="0"/>
          </a:p>
        </p:txBody>
      </p:sp>
    </p:spTree>
    <p:extLst>
      <p:ext uri="{BB962C8B-B14F-4D97-AF65-F5344CB8AC3E}">
        <p14:creationId xmlns:p14="http://schemas.microsoft.com/office/powerpoint/2010/main" val="15929183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070600" y="1290320"/>
            <a:ext cx="3012440" cy="4056380"/>
          </a:xfrm>
        </p:spPr>
        <p:txBody>
          <a:bodyPr/>
          <a:lstStyle/>
          <a:p>
            <a:r>
              <a:rPr lang="en-US" sz="1600" dirty="0" smtClean="0"/>
              <a:t>Modify </a:t>
            </a:r>
            <a:r>
              <a:rPr lang="en-US" sz="1600" dirty="0"/>
              <a:t>the above approach as follows: </a:t>
            </a:r>
            <a:endParaRPr lang="en-US" sz="1600" dirty="0" smtClean="0"/>
          </a:p>
          <a:p>
            <a:pPr lvl="1"/>
            <a:r>
              <a:rPr lang="en-US" sz="1600" dirty="0" smtClean="0"/>
              <a:t>Subjects </a:t>
            </a:r>
            <a:r>
              <a:rPr lang="en-US" sz="1600" dirty="0"/>
              <a:t>who did not change treatment (such as Subject </a:t>
            </a:r>
            <a:r>
              <a:rPr lang="en-US" sz="1600" dirty="0" smtClean="0"/>
              <a:t>101-01), </a:t>
            </a:r>
            <a:r>
              <a:rPr lang="en-US" sz="1600" dirty="0"/>
              <a:t>just create the first set of records. </a:t>
            </a:r>
            <a:endParaRPr lang="en-US" sz="1600" dirty="0" smtClean="0"/>
          </a:p>
          <a:p>
            <a:pPr lvl="1"/>
            <a:r>
              <a:rPr lang="en-US" sz="1600" dirty="0" smtClean="0"/>
              <a:t>For </a:t>
            </a:r>
            <a:r>
              <a:rPr lang="en-US" sz="1600" dirty="0"/>
              <a:t>subjects who changed treatment (such as Subject </a:t>
            </a:r>
            <a:r>
              <a:rPr lang="en-US" sz="1600" dirty="0" smtClean="0"/>
              <a:t>101-02), </a:t>
            </a:r>
            <a:r>
              <a:rPr lang="en-US" sz="1600" dirty="0"/>
              <a:t>use the first baseline for acute phase analysis and use the second baseline for the extension phase analysis. </a:t>
            </a:r>
            <a:endParaRPr lang="en-US" sz="1600" dirty="0" smtClean="0"/>
          </a:p>
        </p:txBody>
      </p:sp>
      <p:sp>
        <p:nvSpPr>
          <p:cNvPr id="3" name="Title 2"/>
          <p:cNvSpPr>
            <a:spLocks noGrp="1"/>
          </p:cNvSpPr>
          <p:nvPr>
            <p:ph type="title"/>
          </p:nvPr>
        </p:nvSpPr>
        <p:spPr/>
        <p:txBody>
          <a:bodyPr/>
          <a:lstStyle/>
          <a:p>
            <a:r>
              <a:rPr lang="en-US" sz="2400" dirty="0" smtClean="0"/>
              <a:t>Example 2 – New solution</a:t>
            </a:r>
            <a:endParaRPr lang="en-US" sz="2400" dirty="0"/>
          </a:p>
        </p:txBody>
      </p:sp>
      <p:pic>
        <p:nvPicPr>
          <p:cNvPr id="4" name="Picture 3"/>
          <p:cNvPicPr>
            <a:picLocks noChangeAspect="1"/>
          </p:cNvPicPr>
          <p:nvPr/>
        </p:nvPicPr>
        <p:blipFill>
          <a:blip r:embed="rId3"/>
          <a:stretch>
            <a:fillRect/>
          </a:stretch>
        </p:blipFill>
        <p:spPr>
          <a:xfrm>
            <a:off x="38100" y="1252220"/>
            <a:ext cx="5905500" cy="4410075"/>
          </a:xfrm>
          <a:prstGeom prst="rect">
            <a:avLst/>
          </a:prstGeom>
        </p:spPr>
      </p:pic>
    </p:spTree>
    <p:extLst>
      <p:ext uri="{BB962C8B-B14F-4D97-AF65-F5344CB8AC3E}">
        <p14:creationId xmlns:p14="http://schemas.microsoft.com/office/powerpoint/2010/main" val="32059350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28600" y="1290320"/>
            <a:ext cx="8854440" cy="4056380"/>
          </a:xfrm>
        </p:spPr>
        <p:txBody>
          <a:bodyPr/>
          <a:lstStyle/>
          <a:p>
            <a:r>
              <a:rPr lang="en-US" sz="1800" dirty="0" smtClean="0"/>
              <a:t>For </a:t>
            </a:r>
            <a:r>
              <a:rPr lang="en-US" sz="1800" dirty="0"/>
              <a:t>subjects (such as 101-01) who took the same drug in acute and extension phases (TRT01P = TRT02P), there is only one set of records. </a:t>
            </a:r>
            <a:endParaRPr lang="en-US" sz="1800" dirty="0" smtClean="0"/>
          </a:p>
          <a:p>
            <a:r>
              <a:rPr lang="en-US" sz="1800" dirty="0" smtClean="0"/>
              <a:t>For </a:t>
            </a:r>
            <a:r>
              <a:rPr lang="en-US" sz="1800" dirty="0"/>
              <a:t>subjects (such as Subject 101-02) who took different drugs (drug switchers) in acute and extension phases, there are still two sets of records that can be distinguished by BASETYPE. </a:t>
            </a:r>
            <a:endParaRPr lang="en-US" sz="1800" dirty="0" smtClean="0"/>
          </a:p>
          <a:p>
            <a:r>
              <a:rPr lang="en-US" sz="1800" dirty="0" smtClean="0"/>
              <a:t>For </a:t>
            </a:r>
            <a:r>
              <a:rPr lang="en-US" sz="1800" dirty="0"/>
              <a:t>drug switchers, each set of records has less records than in the previous implementation. Actually, only one new record (the baseline for the second set) has been created per subject per parameter. </a:t>
            </a:r>
            <a:endParaRPr lang="en-US" sz="1800" dirty="0" smtClean="0"/>
          </a:p>
        </p:txBody>
      </p:sp>
      <p:sp>
        <p:nvSpPr>
          <p:cNvPr id="3" name="Title 2"/>
          <p:cNvSpPr>
            <a:spLocks noGrp="1"/>
          </p:cNvSpPr>
          <p:nvPr>
            <p:ph type="title"/>
          </p:nvPr>
        </p:nvSpPr>
        <p:spPr/>
        <p:txBody>
          <a:bodyPr/>
          <a:lstStyle/>
          <a:p>
            <a:r>
              <a:rPr lang="en-US" sz="2400" dirty="0" smtClean="0"/>
              <a:t>Example 2 – New solution Summary / Discussion</a:t>
            </a:r>
            <a:endParaRPr lang="en-US" sz="2400" dirty="0"/>
          </a:p>
        </p:txBody>
      </p:sp>
    </p:spTree>
    <p:extLst>
      <p:ext uri="{BB962C8B-B14F-4D97-AF65-F5344CB8AC3E}">
        <p14:creationId xmlns:p14="http://schemas.microsoft.com/office/powerpoint/2010/main" val="36969461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Example 3 </a:t>
            </a:r>
            <a:endParaRPr lang="en-US" sz="2800" dirty="0"/>
          </a:p>
        </p:txBody>
      </p:sp>
      <p:grpSp>
        <p:nvGrpSpPr>
          <p:cNvPr id="8" name="Group 7"/>
          <p:cNvGrpSpPr/>
          <p:nvPr/>
        </p:nvGrpSpPr>
        <p:grpSpPr>
          <a:xfrm>
            <a:off x="261620" y="2489200"/>
            <a:ext cx="8628380" cy="3162300"/>
            <a:chOff x="2560320" y="1588135"/>
            <a:chExt cx="5886450" cy="3102927"/>
          </a:xfrm>
        </p:grpSpPr>
        <p:pic>
          <p:nvPicPr>
            <p:cNvPr id="4" name="Picture 3"/>
            <p:cNvPicPr>
              <a:picLocks noChangeAspect="1"/>
            </p:cNvPicPr>
            <p:nvPr/>
          </p:nvPicPr>
          <p:blipFill>
            <a:blip r:embed="rId3"/>
            <a:stretch>
              <a:fillRect/>
            </a:stretch>
          </p:blipFill>
          <p:spPr>
            <a:xfrm>
              <a:off x="4402137" y="1588135"/>
              <a:ext cx="2066925" cy="171450"/>
            </a:xfrm>
            <a:prstGeom prst="rect">
              <a:avLst/>
            </a:prstGeom>
          </p:spPr>
        </p:pic>
        <p:pic>
          <p:nvPicPr>
            <p:cNvPr id="6" name="Picture 5"/>
            <p:cNvPicPr>
              <a:picLocks noChangeAspect="1"/>
            </p:cNvPicPr>
            <p:nvPr/>
          </p:nvPicPr>
          <p:blipFill>
            <a:blip r:embed="rId4"/>
            <a:stretch>
              <a:fillRect/>
            </a:stretch>
          </p:blipFill>
          <p:spPr>
            <a:xfrm>
              <a:off x="2560320" y="1862137"/>
              <a:ext cx="5886450" cy="2828925"/>
            </a:xfrm>
            <a:prstGeom prst="rect">
              <a:avLst/>
            </a:prstGeom>
          </p:spPr>
        </p:pic>
      </p:grpSp>
      <p:sp>
        <p:nvSpPr>
          <p:cNvPr id="10" name="Content Placeholder 1"/>
          <p:cNvSpPr>
            <a:spLocks noGrp="1"/>
          </p:cNvSpPr>
          <p:nvPr>
            <p:ph sz="quarter" idx="10"/>
          </p:nvPr>
        </p:nvSpPr>
        <p:spPr>
          <a:xfrm>
            <a:off x="172720" y="1184656"/>
            <a:ext cx="8869680" cy="1418844"/>
          </a:xfrm>
        </p:spPr>
        <p:txBody>
          <a:bodyPr/>
          <a:lstStyle/>
          <a:p>
            <a:r>
              <a:rPr lang="en-US" sz="1500" dirty="0"/>
              <a:t>Case </a:t>
            </a:r>
            <a:r>
              <a:rPr lang="en-US" sz="1500" dirty="0" smtClean="0"/>
              <a:t>III: Time matched </a:t>
            </a:r>
          </a:p>
          <a:p>
            <a:pPr lvl="1"/>
            <a:r>
              <a:rPr lang="en-US" sz="1500" dirty="0" smtClean="0"/>
              <a:t>Especially </a:t>
            </a:r>
            <a:r>
              <a:rPr lang="en-US" sz="1500" dirty="0"/>
              <a:t>in Phase I studies, some parameters are measured in a series of time points at each of scheduled visits. </a:t>
            </a:r>
            <a:endParaRPr lang="en-US" sz="1500" dirty="0" smtClean="0"/>
          </a:p>
          <a:p>
            <a:pPr lvl="1"/>
            <a:r>
              <a:rPr lang="en-US" sz="1500" dirty="0" smtClean="0"/>
              <a:t>The </a:t>
            </a:r>
            <a:r>
              <a:rPr lang="en-US" sz="1500" dirty="0"/>
              <a:t>baselines could be defined as the value at each time point at the baseline visit. So there is a baseline per subject per parameter per time point. </a:t>
            </a:r>
            <a:endParaRPr lang="en-US" sz="1500" dirty="0" smtClean="0"/>
          </a:p>
          <a:p>
            <a:pPr marL="171450" lvl="1" indent="0">
              <a:buNone/>
            </a:pPr>
            <a:endParaRPr lang="en-US" sz="1500" dirty="0" smtClean="0"/>
          </a:p>
        </p:txBody>
      </p:sp>
    </p:spTree>
    <p:extLst>
      <p:ext uri="{BB962C8B-B14F-4D97-AF65-F5344CB8AC3E}">
        <p14:creationId xmlns:p14="http://schemas.microsoft.com/office/powerpoint/2010/main" val="35273190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141" y="473527"/>
            <a:ext cx="8511639" cy="535539"/>
          </a:xfrm>
        </p:spPr>
        <p:txBody>
          <a:bodyPr>
            <a:normAutofit/>
          </a:bodyPr>
          <a:lstStyle/>
          <a:p>
            <a:pPr algn="l"/>
            <a:r>
              <a:rPr lang="en-US" sz="2800" dirty="0">
                <a:solidFill>
                  <a:schemeClr val="bg1"/>
                </a:solidFill>
              </a:rPr>
              <a:t>BDS : Basic Data structure</a:t>
            </a:r>
          </a:p>
        </p:txBody>
      </p:sp>
      <p:sp>
        <p:nvSpPr>
          <p:cNvPr id="6" name="Content Placeholder 5"/>
          <p:cNvSpPr>
            <a:spLocks noGrp="1"/>
          </p:cNvSpPr>
          <p:nvPr>
            <p:ph idx="1"/>
          </p:nvPr>
        </p:nvSpPr>
        <p:spPr>
          <a:xfrm>
            <a:off x="403761" y="1285138"/>
            <a:ext cx="8511639" cy="3771636"/>
          </a:xfrm>
        </p:spPr>
        <p:txBody>
          <a:bodyPr/>
          <a:lstStyle/>
          <a:p>
            <a:r>
              <a:rPr lang="en-US" sz="2400" dirty="0"/>
              <a:t>BDS dataset contains </a:t>
            </a:r>
            <a:r>
              <a:rPr lang="en-US" sz="2400" u="sng" dirty="0"/>
              <a:t>one or more records per subject, per analysis parameter, per analysis timepoint (only if present)</a:t>
            </a:r>
          </a:p>
          <a:p>
            <a:r>
              <a:rPr lang="en-US" sz="2400" dirty="0"/>
              <a:t>Classification of variables in the BDS datasets</a:t>
            </a:r>
          </a:p>
          <a:p>
            <a:pPr lvl="1"/>
            <a:r>
              <a:rPr lang="en-US" sz="2000" dirty="0"/>
              <a:t>Subject Identifier variables</a:t>
            </a:r>
          </a:p>
          <a:p>
            <a:pPr lvl="1"/>
            <a:r>
              <a:rPr lang="en-US" sz="2000" dirty="0"/>
              <a:t>Treatment variables</a:t>
            </a:r>
          </a:p>
          <a:p>
            <a:pPr lvl="1"/>
            <a:r>
              <a:rPr lang="en-US" sz="2000" dirty="0"/>
              <a:t>Timing variables</a:t>
            </a:r>
          </a:p>
          <a:p>
            <a:pPr lvl="1"/>
            <a:r>
              <a:rPr lang="en-US" sz="2000" dirty="0"/>
              <a:t>Analysis Parameter variables</a:t>
            </a:r>
          </a:p>
          <a:p>
            <a:pPr lvl="1"/>
            <a:r>
              <a:rPr lang="en-US" sz="2000" dirty="0"/>
              <a:t>Analysis Descriptor variables</a:t>
            </a:r>
          </a:p>
          <a:p>
            <a:pPr lvl="1"/>
            <a:r>
              <a:rPr lang="en-US" sz="2000" dirty="0"/>
              <a:t>Indicator variables</a:t>
            </a:r>
          </a:p>
          <a:p>
            <a:pPr lvl="1"/>
            <a:r>
              <a:rPr lang="en-US" sz="2000" dirty="0"/>
              <a:t>Data point traceability variables</a:t>
            </a:r>
          </a:p>
          <a:p>
            <a:pPr lvl="1"/>
            <a:r>
              <a:rPr lang="en-US" sz="2000" dirty="0"/>
              <a:t>Analysis-Enabling </a:t>
            </a:r>
            <a:r>
              <a:rPr lang="en-US" sz="2000" dirty="0" smtClean="0"/>
              <a:t>variables</a:t>
            </a:r>
            <a:endParaRPr lang="en-US" sz="2000" dirty="0"/>
          </a:p>
        </p:txBody>
      </p:sp>
      <p:sp>
        <p:nvSpPr>
          <p:cNvPr id="5"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40059631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22300" y="3035300"/>
            <a:ext cx="7365999" cy="2636837"/>
            <a:chOff x="1423987" y="3598862"/>
            <a:chExt cx="5838825" cy="2073275"/>
          </a:xfrm>
        </p:grpSpPr>
        <p:pic>
          <p:nvPicPr>
            <p:cNvPr id="2" name="Picture 1"/>
            <p:cNvPicPr>
              <a:picLocks noChangeAspect="1"/>
            </p:cNvPicPr>
            <p:nvPr/>
          </p:nvPicPr>
          <p:blipFill>
            <a:blip r:embed="rId3"/>
            <a:stretch>
              <a:fillRect/>
            </a:stretch>
          </p:blipFill>
          <p:spPr>
            <a:xfrm>
              <a:off x="2767965" y="3598862"/>
              <a:ext cx="2352675" cy="219075"/>
            </a:xfrm>
            <a:prstGeom prst="rect">
              <a:avLst/>
            </a:prstGeom>
          </p:spPr>
        </p:pic>
        <p:pic>
          <p:nvPicPr>
            <p:cNvPr id="5" name="Picture 4"/>
            <p:cNvPicPr>
              <a:picLocks noChangeAspect="1"/>
            </p:cNvPicPr>
            <p:nvPr/>
          </p:nvPicPr>
          <p:blipFill>
            <a:blip r:embed="rId4"/>
            <a:stretch>
              <a:fillRect/>
            </a:stretch>
          </p:blipFill>
          <p:spPr>
            <a:xfrm>
              <a:off x="1423987" y="3833812"/>
              <a:ext cx="5838825" cy="1838325"/>
            </a:xfrm>
            <a:prstGeom prst="rect">
              <a:avLst/>
            </a:prstGeom>
          </p:spPr>
        </p:pic>
      </p:grpSp>
      <p:sp>
        <p:nvSpPr>
          <p:cNvPr id="3" name="Title 2"/>
          <p:cNvSpPr>
            <a:spLocks noGrp="1"/>
          </p:cNvSpPr>
          <p:nvPr>
            <p:ph type="title"/>
          </p:nvPr>
        </p:nvSpPr>
        <p:spPr/>
        <p:txBody>
          <a:bodyPr/>
          <a:lstStyle/>
          <a:p>
            <a:r>
              <a:rPr lang="en-US" sz="2800" dirty="0" smtClean="0"/>
              <a:t>Example </a:t>
            </a:r>
            <a:r>
              <a:rPr lang="en-US" sz="2800" dirty="0"/>
              <a:t>4</a:t>
            </a:r>
            <a:r>
              <a:rPr lang="en-US" sz="2800" dirty="0" smtClean="0"/>
              <a:t> </a:t>
            </a:r>
            <a:endParaRPr lang="en-US" sz="2800" dirty="0"/>
          </a:p>
        </p:txBody>
      </p:sp>
      <p:sp>
        <p:nvSpPr>
          <p:cNvPr id="10" name="Content Placeholder 1"/>
          <p:cNvSpPr>
            <a:spLocks noGrp="1"/>
          </p:cNvSpPr>
          <p:nvPr>
            <p:ph sz="quarter" idx="10"/>
          </p:nvPr>
        </p:nvSpPr>
        <p:spPr>
          <a:xfrm>
            <a:off x="172720" y="1184656"/>
            <a:ext cx="8869680" cy="1418844"/>
          </a:xfrm>
        </p:spPr>
        <p:txBody>
          <a:bodyPr/>
          <a:lstStyle/>
          <a:p>
            <a:r>
              <a:rPr lang="en-US" sz="1400" dirty="0"/>
              <a:t>Case </a:t>
            </a:r>
            <a:r>
              <a:rPr lang="en-US" sz="1400" dirty="0" smtClean="0"/>
              <a:t>IV: By visit baseline</a:t>
            </a:r>
          </a:p>
          <a:p>
            <a:pPr lvl="1"/>
            <a:r>
              <a:rPr lang="en-US" sz="1400" dirty="0" smtClean="0"/>
              <a:t>In study where pre-dose and post-dose measurements need to be analyzed. </a:t>
            </a:r>
          </a:p>
          <a:p>
            <a:pPr lvl="1"/>
            <a:r>
              <a:rPr lang="en-US" sz="1400" dirty="0" smtClean="0"/>
              <a:t>Ophthalmology studies </a:t>
            </a:r>
            <a:r>
              <a:rPr lang="en-US" sz="1400" dirty="0"/>
              <a:t>the difference of pre-dose and post-dose measurements such as intraocular pressures (IOP) need be </a:t>
            </a:r>
            <a:r>
              <a:rPr lang="en-US" sz="1400" dirty="0" smtClean="0"/>
              <a:t>analyzed</a:t>
            </a:r>
          </a:p>
          <a:p>
            <a:pPr lvl="1"/>
            <a:r>
              <a:rPr lang="en-US" sz="1400" dirty="0"/>
              <a:t>BASETYPE is needed since more than one record within one PARAM is flagged by ABLFL</a:t>
            </a:r>
            <a:r>
              <a:rPr lang="en-US" sz="1400" dirty="0" smtClean="0"/>
              <a:t>.</a:t>
            </a:r>
          </a:p>
          <a:p>
            <a:pPr lvl="1"/>
            <a:r>
              <a:rPr lang="en-US" sz="1400" dirty="0" smtClean="0"/>
              <a:t>According </a:t>
            </a:r>
            <a:r>
              <a:rPr lang="en-US" sz="1400" dirty="0"/>
              <a:t>to </a:t>
            </a:r>
            <a:r>
              <a:rPr lang="en-US" sz="1400" dirty="0" err="1"/>
              <a:t>ADaM</a:t>
            </a:r>
            <a:r>
              <a:rPr lang="en-US" sz="1400" dirty="0"/>
              <a:t> IG V1.0, if there are multiple baseline records flagged for a given parameter within a subject then BASETYPE should be populated and contain different values for the baseline records within a subject. </a:t>
            </a:r>
            <a:endParaRPr lang="en-US" sz="1400" dirty="0" smtClean="0"/>
          </a:p>
        </p:txBody>
      </p:sp>
    </p:spTree>
    <p:extLst>
      <p:ext uri="{BB962C8B-B14F-4D97-AF65-F5344CB8AC3E}">
        <p14:creationId xmlns:p14="http://schemas.microsoft.com/office/powerpoint/2010/main" val="10235843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Example  </a:t>
            </a:r>
            <a:endParaRPr lang="en-US" sz="2800" dirty="0"/>
          </a:p>
        </p:txBody>
      </p:sp>
      <p:sp>
        <p:nvSpPr>
          <p:cNvPr id="10" name="Content Placeholder 1"/>
          <p:cNvSpPr>
            <a:spLocks noGrp="1"/>
          </p:cNvSpPr>
          <p:nvPr>
            <p:ph sz="quarter" idx="10"/>
          </p:nvPr>
        </p:nvSpPr>
        <p:spPr>
          <a:xfrm>
            <a:off x="172720" y="1184656"/>
            <a:ext cx="8869680" cy="1418844"/>
          </a:xfrm>
        </p:spPr>
        <p:txBody>
          <a:bodyPr/>
          <a:lstStyle/>
          <a:p>
            <a:r>
              <a:rPr lang="en-US" sz="1400" dirty="0"/>
              <a:t>Case </a:t>
            </a:r>
            <a:r>
              <a:rPr lang="en-US" sz="1400" dirty="0" smtClean="0"/>
              <a:t>V: Combination of time matched and By visit baseline</a:t>
            </a:r>
          </a:p>
        </p:txBody>
      </p:sp>
      <p:pic>
        <p:nvPicPr>
          <p:cNvPr id="4" name="Picture 3"/>
          <p:cNvPicPr>
            <a:picLocks noChangeAspect="1"/>
          </p:cNvPicPr>
          <p:nvPr/>
        </p:nvPicPr>
        <p:blipFill>
          <a:blip r:embed="rId3"/>
          <a:stretch>
            <a:fillRect/>
          </a:stretch>
        </p:blipFill>
        <p:spPr>
          <a:xfrm>
            <a:off x="636587" y="1354137"/>
            <a:ext cx="7567613" cy="4229740"/>
          </a:xfrm>
          <a:prstGeom prst="rect">
            <a:avLst/>
          </a:prstGeom>
        </p:spPr>
      </p:pic>
    </p:spTree>
    <p:extLst>
      <p:ext uri="{BB962C8B-B14F-4D97-AF65-F5344CB8AC3E}">
        <p14:creationId xmlns:p14="http://schemas.microsoft.com/office/powerpoint/2010/main" val="10834861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7200" y="1263650"/>
            <a:ext cx="8229600" cy="3613150"/>
          </a:xfrm>
        </p:spPr>
        <p:txBody>
          <a:bodyPr/>
          <a:lstStyle/>
          <a:p>
            <a:pPr>
              <a:buFont typeface="Wingdings" panose="05000000000000000000" pitchFamily="2" charset="2"/>
              <a:buChar char="§"/>
            </a:pPr>
            <a:r>
              <a:rPr lang="en-US" sz="1600" dirty="0" smtClean="0"/>
              <a:t>When </a:t>
            </a:r>
            <a:r>
              <a:rPr lang="en-US" sz="1600" dirty="0"/>
              <a:t>there is more than one baseline, one cannot add new variables such as BASE2 and CHG2</a:t>
            </a:r>
            <a:r>
              <a:rPr lang="en-US" sz="1600" dirty="0" smtClean="0"/>
              <a:t>.</a:t>
            </a:r>
            <a:endParaRPr lang="en-US" sz="1600" dirty="0"/>
          </a:p>
          <a:p>
            <a:pPr>
              <a:buFont typeface="Wingdings" panose="05000000000000000000" pitchFamily="2" charset="2"/>
              <a:buChar char="§"/>
            </a:pPr>
            <a:r>
              <a:rPr lang="en-US" sz="1600" dirty="0" smtClean="0"/>
              <a:t>When </a:t>
            </a:r>
            <a:r>
              <a:rPr lang="en-US" sz="1600" dirty="0"/>
              <a:t>there is more than one definition of baseline, each additional definition of baseline requires the creation of a set of its own rows. The identification of which row is the baseline involves comparison of more than one row, </a:t>
            </a:r>
            <a:endParaRPr lang="en-US" sz="1600" dirty="0" smtClean="0"/>
          </a:p>
          <a:p>
            <a:pPr>
              <a:buFont typeface="Wingdings" panose="05000000000000000000" pitchFamily="2" charset="2"/>
              <a:buChar char="§"/>
            </a:pPr>
            <a:r>
              <a:rPr lang="en-US" sz="1600" dirty="0" smtClean="0"/>
              <a:t>When </a:t>
            </a:r>
            <a:r>
              <a:rPr lang="en-US" sz="1600" dirty="0"/>
              <a:t>there is more than one baseline definition per subject per parameter, one does not always need create new rows for the same record</a:t>
            </a:r>
            <a:r>
              <a:rPr lang="en-US" sz="1600" dirty="0" smtClean="0"/>
              <a:t>.</a:t>
            </a:r>
          </a:p>
          <a:p>
            <a:pPr>
              <a:buFont typeface="Wingdings" panose="05000000000000000000" pitchFamily="2" charset="2"/>
              <a:buChar char="§"/>
            </a:pPr>
            <a:r>
              <a:rPr lang="en-US" sz="1600" dirty="0" smtClean="0"/>
              <a:t>For time-matched </a:t>
            </a:r>
            <a:r>
              <a:rPr lang="en-US" sz="1600" dirty="0"/>
              <a:t>baseline and by-visit baseline, no new records are created. </a:t>
            </a:r>
            <a:endParaRPr lang="en-US" sz="1600" dirty="0" smtClean="0"/>
          </a:p>
          <a:p>
            <a:pPr>
              <a:buFont typeface="Wingdings" panose="05000000000000000000" pitchFamily="2" charset="2"/>
              <a:buChar char="§"/>
            </a:pPr>
            <a:r>
              <a:rPr lang="en-US" sz="1600" dirty="0" smtClean="0"/>
              <a:t>DTYPE </a:t>
            </a:r>
            <a:r>
              <a:rPr lang="en-US" sz="1600" dirty="0"/>
              <a:t>need be appropriately implemented when new records are created. </a:t>
            </a:r>
            <a:r>
              <a:rPr lang="en-US" sz="1600" dirty="0" err="1"/>
              <a:t>ADaM</a:t>
            </a:r>
            <a:r>
              <a:rPr lang="en-US" sz="1600" dirty="0"/>
              <a:t> has controlled terminology for DTYPE. The current existing CT terms include LOCF, WOCF, AVERAGE etc. </a:t>
            </a:r>
            <a:endParaRPr lang="en-US" sz="1600" dirty="0" smtClean="0"/>
          </a:p>
          <a:p>
            <a:pPr>
              <a:buFont typeface="Wingdings" panose="05000000000000000000" pitchFamily="2" charset="2"/>
              <a:buChar char="§"/>
            </a:pPr>
            <a:r>
              <a:rPr lang="en-US" sz="1600" dirty="0" smtClean="0"/>
              <a:t>There </a:t>
            </a:r>
            <a:r>
              <a:rPr lang="en-US" sz="1600" dirty="0"/>
              <a:t>is no controlled terms for the baseline records. </a:t>
            </a:r>
          </a:p>
          <a:p>
            <a:pPr>
              <a:buFont typeface="Wingdings" panose="05000000000000000000" pitchFamily="2" charset="2"/>
              <a:buChar char="§"/>
            </a:pPr>
            <a:r>
              <a:rPr lang="en-US" sz="1600" dirty="0" smtClean="0"/>
              <a:t>BASETYPE </a:t>
            </a:r>
            <a:r>
              <a:rPr lang="en-US" sz="1600" dirty="0"/>
              <a:t>is needed whenever there is more than one baseline (</a:t>
            </a:r>
            <a:r>
              <a:rPr lang="en-US" sz="1600" dirty="0" err="1"/>
              <a:t>ie</a:t>
            </a:r>
            <a:r>
              <a:rPr lang="en-US" sz="1600" dirty="0"/>
              <a:t>, more than one record with ABLFL = Y) per subject per parameter</a:t>
            </a:r>
            <a:r>
              <a:rPr lang="en-US" sz="1600" dirty="0" smtClean="0"/>
              <a:t>.</a:t>
            </a:r>
            <a:endParaRPr lang="en-US" sz="1600" dirty="0"/>
          </a:p>
        </p:txBody>
      </p:sp>
      <p:sp>
        <p:nvSpPr>
          <p:cNvPr id="3" name="Title 2"/>
          <p:cNvSpPr>
            <a:spLocks noGrp="1"/>
          </p:cNvSpPr>
          <p:nvPr>
            <p:ph type="title"/>
          </p:nvPr>
        </p:nvSpPr>
        <p:spPr/>
        <p:txBody>
          <a:bodyPr/>
          <a:lstStyle/>
          <a:p>
            <a:r>
              <a:rPr lang="en-US" dirty="0" smtClean="0"/>
              <a:t>Conclusion for creation of baseline</a:t>
            </a:r>
            <a:endParaRPr lang="en-US" dirty="0"/>
          </a:p>
        </p:txBody>
      </p:sp>
    </p:spTree>
    <p:extLst>
      <p:ext uri="{BB962C8B-B14F-4D97-AF65-F5344CB8AC3E}">
        <p14:creationId xmlns:p14="http://schemas.microsoft.com/office/powerpoint/2010/main" val="29454240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7200" y="1263650"/>
            <a:ext cx="8547100" cy="1428750"/>
          </a:xfrm>
        </p:spPr>
        <p:txBody>
          <a:bodyPr/>
          <a:lstStyle/>
          <a:p>
            <a:pPr>
              <a:buFont typeface="Wingdings" panose="05000000000000000000" pitchFamily="2" charset="2"/>
              <a:buChar char="§"/>
            </a:pPr>
            <a:r>
              <a:rPr lang="en-US" sz="1300" dirty="0"/>
              <a:t>The example below is from a CNS study and assume that the efficacy measurement MADRS total scores is in SDTM QS data </a:t>
            </a:r>
          </a:p>
          <a:p>
            <a:pPr>
              <a:buFont typeface="Wingdings" panose="05000000000000000000" pitchFamily="2" charset="2"/>
              <a:buChar char="§"/>
            </a:pPr>
            <a:r>
              <a:rPr lang="en-US" sz="1300" dirty="0"/>
              <a:t>The first subject has measurements at screening visit and all eight visits in two treatment periods. In addition, this subject took drug A 100 mg daily dose from 2015-10-01 until 2015-10-28 and then took Drug B 200 mg daily dose from 2015-11-01 to 2015-11-29. </a:t>
            </a:r>
          </a:p>
        </p:txBody>
      </p:sp>
      <p:sp>
        <p:nvSpPr>
          <p:cNvPr id="3" name="Title 2"/>
          <p:cNvSpPr>
            <a:spLocks noGrp="1"/>
          </p:cNvSpPr>
          <p:nvPr>
            <p:ph type="title"/>
          </p:nvPr>
        </p:nvSpPr>
        <p:spPr/>
        <p:txBody>
          <a:bodyPr/>
          <a:lstStyle/>
          <a:p>
            <a:r>
              <a:rPr lang="en-US" dirty="0"/>
              <a:t>Adding new BDS variables for a cross-over study</a:t>
            </a:r>
          </a:p>
        </p:txBody>
      </p:sp>
      <p:pic>
        <p:nvPicPr>
          <p:cNvPr id="4" name="Picture 3"/>
          <p:cNvPicPr>
            <a:picLocks noChangeAspect="1"/>
          </p:cNvPicPr>
          <p:nvPr/>
        </p:nvPicPr>
        <p:blipFill>
          <a:blip r:embed="rId3"/>
          <a:stretch>
            <a:fillRect/>
          </a:stretch>
        </p:blipFill>
        <p:spPr>
          <a:xfrm>
            <a:off x="457200" y="2159000"/>
            <a:ext cx="7823200" cy="3429000"/>
          </a:xfrm>
          <a:prstGeom prst="rect">
            <a:avLst/>
          </a:prstGeom>
        </p:spPr>
      </p:pic>
    </p:spTree>
    <p:extLst>
      <p:ext uri="{BB962C8B-B14F-4D97-AF65-F5344CB8AC3E}">
        <p14:creationId xmlns:p14="http://schemas.microsoft.com/office/powerpoint/2010/main" val="36971507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7200" y="1263650"/>
            <a:ext cx="8547100" cy="1428750"/>
          </a:xfrm>
        </p:spPr>
        <p:txBody>
          <a:bodyPr/>
          <a:lstStyle/>
          <a:p>
            <a:pPr>
              <a:buFont typeface="Wingdings" panose="05000000000000000000" pitchFamily="2" charset="2"/>
              <a:buChar char="§"/>
            </a:pPr>
            <a:r>
              <a:rPr lang="en-US" sz="1600" dirty="0" err="1"/>
              <a:t>ADaM</a:t>
            </a:r>
            <a:r>
              <a:rPr lang="en-US" sz="1600" dirty="0"/>
              <a:t> dataset for the efficacy measurement ADMADRS can be implemented as </a:t>
            </a:r>
            <a:r>
              <a:rPr lang="en-US" sz="1600" dirty="0" smtClean="0"/>
              <a:t>below. </a:t>
            </a:r>
          </a:p>
          <a:p>
            <a:pPr>
              <a:buFont typeface="Wingdings" panose="05000000000000000000" pitchFamily="2" charset="2"/>
              <a:buChar char="§"/>
            </a:pPr>
            <a:r>
              <a:rPr lang="en-US" sz="1600" dirty="0" smtClean="0"/>
              <a:t>Compared </a:t>
            </a:r>
            <a:r>
              <a:rPr lang="en-US" sz="1600" dirty="0"/>
              <a:t>to SDTM data, three new records are added </a:t>
            </a:r>
            <a:r>
              <a:rPr lang="en-US" sz="1600" dirty="0" smtClean="0"/>
              <a:t>–</a:t>
            </a:r>
          </a:p>
          <a:p>
            <a:pPr lvl="1">
              <a:buFont typeface="Wingdings" panose="05000000000000000000" pitchFamily="2" charset="2"/>
              <a:buChar char="§"/>
            </a:pPr>
            <a:r>
              <a:rPr lang="en-US" sz="1600" dirty="0" smtClean="0"/>
              <a:t>Two </a:t>
            </a:r>
            <a:r>
              <a:rPr lang="en-US" sz="1600" dirty="0"/>
              <a:t>endpoint records (one for each period, highlighted in green) </a:t>
            </a:r>
          </a:p>
          <a:p>
            <a:pPr lvl="1">
              <a:buFont typeface="Wingdings" panose="05000000000000000000" pitchFamily="2" charset="2"/>
              <a:buChar char="§"/>
            </a:pPr>
            <a:r>
              <a:rPr lang="en-US" sz="1600" dirty="0"/>
              <a:t>O</a:t>
            </a:r>
            <a:r>
              <a:rPr lang="en-US" sz="1600" dirty="0" smtClean="0"/>
              <a:t>ne </a:t>
            </a:r>
            <a:r>
              <a:rPr lang="en-US" sz="1600" dirty="0"/>
              <a:t>baseline record for Period 02 (highlighted in yellow). </a:t>
            </a:r>
            <a:endParaRPr lang="en-US" sz="1600" dirty="0" smtClean="0"/>
          </a:p>
          <a:p>
            <a:pPr>
              <a:buFont typeface="Wingdings" panose="05000000000000000000" pitchFamily="2" charset="2"/>
              <a:buChar char="§"/>
            </a:pPr>
            <a:r>
              <a:rPr lang="en-US" sz="1600" dirty="0" smtClean="0"/>
              <a:t>Variables </a:t>
            </a:r>
            <a:r>
              <a:rPr lang="en-US" sz="1600" dirty="0"/>
              <a:t>APERIOD and APERIODC are introduced</a:t>
            </a:r>
            <a:r>
              <a:rPr lang="en-US" sz="1600" dirty="0" smtClean="0"/>
              <a:t>.</a:t>
            </a:r>
          </a:p>
          <a:p>
            <a:pPr lvl="1">
              <a:buFont typeface="Wingdings" panose="05000000000000000000" pitchFamily="2" charset="2"/>
              <a:buChar char="§"/>
            </a:pPr>
            <a:r>
              <a:rPr lang="en-US" sz="1600" dirty="0" smtClean="0"/>
              <a:t>For </a:t>
            </a:r>
            <a:r>
              <a:rPr lang="en-US" sz="1600" dirty="0"/>
              <a:t>records with AP01SDT &lt;= ADT &lt;= AP01EDT or the baseline record for the first treatment period, APERIODC = Period 1. </a:t>
            </a:r>
            <a:endParaRPr lang="en-US" sz="1600" dirty="0" smtClean="0"/>
          </a:p>
          <a:p>
            <a:pPr lvl="1">
              <a:buFont typeface="Wingdings" panose="05000000000000000000" pitchFamily="2" charset="2"/>
              <a:buChar char="§"/>
            </a:pPr>
            <a:r>
              <a:rPr lang="en-US" sz="1600" dirty="0" smtClean="0"/>
              <a:t>For </a:t>
            </a:r>
            <a:r>
              <a:rPr lang="en-US" sz="1600" dirty="0"/>
              <a:t>records with AP02SDT &lt;= ADT &lt;= AP02EDT and the records for the second treatment period, APERIODC = Period 2. </a:t>
            </a:r>
            <a:endParaRPr lang="en-US" sz="1600" dirty="0" smtClean="0"/>
          </a:p>
          <a:p>
            <a:pPr lvl="1">
              <a:buFont typeface="Wingdings" panose="05000000000000000000" pitchFamily="2" charset="2"/>
              <a:buChar char="§"/>
            </a:pPr>
            <a:r>
              <a:rPr lang="en-US" sz="1600" dirty="0" smtClean="0"/>
              <a:t>For </a:t>
            </a:r>
            <a:r>
              <a:rPr lang="en-US" sz="1600" dirty="0"/>
              <a:t>other records such as the measurement at the screening visit, APERIODC is set to blank. Note that </a:t>
            </a:r>
            <a:r>
              <a:rPr lang="en-US" sz="1600" dirty="0" err="1"/>
              <a:t>ADaM</a:t>
            </a:r>
            <a:r>
              <a:rPr lang="en-US" sz="1600" dirty="0"/>
              <a:t> IG states that </a:t>
            </a:r>
            <a:r>
              <a:rPr lang="en-US" sz="1600" dirty="0" smtClean="0"/>
              <a:t>APEROD/APERIODC are </a:t>
            </a:r>
            <a:r>
              <a:rPr lang="en-US" sz="1600" dirty="0"/>
              <a:t>associated with </a:t>
            </a:r>
            <a:r>
              <a:rPr lang="en-US" sz="1600" dirty="0" err="1"/>
              <a:t>TRTxxP</a:t>
            </a:r>
            <a:r>
              <a:rPr lang="en-US" sz="1600" dirty="0"/>
              <a:t>. </a:t>
            </a:r>
            <a:endParaRPr lang="en-US" sz="1600" dirty="0" smtClean="0"/>
          </a:p>
          <a:p>
            <a:pPr lvl="1">
              <a:buFont typeface="Wingdings" panose="05000000000000000000" pitchFamily="2" charset="2"/>
              <a:buChar char="§"/>
            </a:pPr>
            <a:r>
              <a:rPr lang="en-US" sz="1600" dirty="0" smtClean="0"/>
              <a:t>For </a:t>
            </a:r>
            <a:r>
              <a:rPr lang="en-US" sz="1600" dirty="0"/>
              <a:t>the screening visit, there is no treatment associated, and thus, APERIOD </a:t>
            </a:r>
            <a:r>
              <a:rPr lang="en-US" sz="1600" dirty="0" smtClean="0"/>
              <a:t>and APERIODC </a:t>
            </a:r>
            <a:r>
              <a:rPr lang="en-US" sz="1600" dirty="0"/>
              <a:t>are set to missing. </a:t>
            </a:r>
            <a:endParaRPr lang="en-US" sz="1400" dirty="0"/>
          </a:p>
        </p:txBody>
      </p:sp>
      <p:sp>
        <p:nvSpPr>
          <p:cNvPr id="3" name="Title 2"/>
          <p:cNvSpPr>
            <a:spLocks noGrp="1"/>
          </p:cNvSpPr>
          <p:nvPr>
            <p:ph type="title"/>
          </p:nvPr>
        </p:nvSpPr>
        <p:spPr/>
        <p:txBody>
          <a:bodyPr/>
          <a:lstStyle/>
          <a:p>
            <a:r>
              <a:rPr lang="en-US" dirty="0"/>
              <a:t>Adding new BDS variables for a cross-over study</a:t>
            </a:r>
          </a:p>
        </p:txBody>
      </p:sp>
    </p:spTree>
    <p:extLst>
      <p:ext uri="{BB962C8B-B14F-4D97-AF65-F5344CB8AC3E}">
        <p14:creationId xmlns:p14="http://schemas.microsoft.com/office/powerpoint/2010/main" val="9314283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Adding new BDS variables for a cross-over study</a:t>
            </a:r>
          </a:p>
        </p:txBody>
      </p:sp>
      <p:pic>
        <p:nvPicPr>
          <p:cNvPr id="5" name="Picture 4"/>
          <p:cNvPicPr>
            <a:picLocks noChangeAspect="1"/>
          </p:cNvPicPr>
          <p:nvPr/>
        </p:nvPicPr>
        <p:blipFill>
          <a:blip r:embed="rId3"/>
          <a:stretch>
            <a:fillRect/>
          </a:stretch>
        </p:blipFill>
        <p:spPr>
          <a:xfrm>
            <a:off x="0" y="1133856"/>
            <a:ext cx="6032500" cy="4418585"/>
          </a:xfrm>
          <a:prstGeom prst="rect">
            <a:avLst/>
          </a:prstGeom>
        </p:spPr>
      </p:pic>
      <p:sp>
        <p:nvSpPr>
          <p:cNvPr id="6" name="TextBox 5"/>
          <p:cNvSpPr txBox="1"/>
          <p:nvPr/>
        </p:nvSpPr>
        <p:spPr>
          <a:xfrm>
            <a:off x="6012071" y="1543932"/>
            <a:ext cx="3106529" cy="4016484"/>
          </a:xfrm>
          <a:prstGeom prst="rect">
            <a:avLst/>
          </a:prstGeom>
          <a:noFill/>
        </p:spPr>
        <p:txBody>
          <a:bodyPr wrap="square" rtlCol="0">
            <a:spAutoFit/>
          </a:bodyPr>
          <a:lstStyle/>
          <a:p>
            <a:pPr marL="285750" indent="-285750">
              <a:buFont typeface="Arial" panose="020B0604020202020204" pitchFamily="34" charset="0"/>
              <a:buChar char="•"/>
            </a:pPr>
            <a:r>
              <a:rPr lang="en-US" sz="1500" dirty="0" smtClean="0"/>
              <a:t>APERIOD  </a:t>
            </a:r>
            <a:r>
              <a:rPr lang="en-US" sz="1500" dirty="0"/>
              <a:t>is set to 1 for the added baseline </a:t>
            </a:r>
            <a:r>
              <a:rPr lang="en-US" sz="1500" dirty="0" smtClean="0"/>
              <a:t>record </a:t>
            </a:r>
            <a:r>
              <a:rPr lang="en-US" sz="1500" dirty="0"/>
              <a:t>(ADT = 2015-10-01 and AVISITN = 19) for Period 01. </a:t>
            </a:r>
            <a:r>
              <a:rPr lang="en-US" sz="1500" dirty="0" smtClean="0"/>
              <a:t>This </a:t>
            </a:r>
            <a:r>
              <a:rPr lang="en-US" sz="1500" dirty="0"/>
              <a:t>record is from pre-treatment period and is before AP01SDT (2015-10-01). </a:t>
            </a:r>
            <a:endParaRPr lang="en-US" sz="1500" dirty="0" smtClean="0"/>
          </a:p>
          <a:p>
            <a:pPr marL="285750" indent="-285750">
              <a:buFont typeface="Arial" panose="020B0604020202020204" pitchFamily="34" charset="0"/>
              <a:buChar char="•"/>
            </a:pPr>
            <a:endParaRPr lang="en-US" sz="1500" dirty="0" smtClean="0"/>
          </a:p>
          <a:p>
            <a:pPr marL="285750" indent="-285750">
              <a:buFont typeface="Arial" panose="020B0604020202020204" pitchFamily="34" charset="0"/>
              <a:buChar char="•"/>
            </a:pPr>
            <a:r>
              <a:rPr lang="en-US" sz="1500" dirty="0" smtClean="0"/>
              <a:t>Similarly</a:t>
            </a:r>
            <a:r>
              <a:rPr lang="en-US" sz="1500" dirty="0"/>
              <a:t>, APERIOD is set to 2 for the added baseline record (ADT = 2015-10-29 and AVISITN = 69</a:t>
            </a:r>
            <a:r>
              <a:rPr lang="en-US" sz="1500" dirty="0" smtClean="0"/>
              <a:t>) </a:t>
            </a:r>
            <a:r>
              <a:rPr lang="en-US" sz="1500" dirty="0"/>
              <a:t>for Period 02, even though ADT for this record is before the start date of Period 02 (AP02SDT = 2015-11-01</a:t>
            </a:r>
            <a:r>
              <a:rPr lang="en-US" sz="1500" dirty="0" smtClean="0"/>
              <a:t>).</a:t>
            </a:r>
          </a:p>
          <a:p>
            <a:endParaRPr lang="en-US" sz="1500" dirty="0" smtClean="0"/>
          </a:p>
          <a:p>
            <a:r>
              <a:rPr lang="en-US" sz="1500" dirty="0" smtClean="0"/>
              <a:t> </a:t>
            </a:r>
            <a:r>
              <a:rPr lang="en-US" sz="1500" dirty="0"/>
              <a:t>This implementation can facilitate table programming</a:t>
            </a:r>
          </a:p>
        </p:txBody>
      </p:sp>
    </p:spTree>
    <p:extLst>
      <p:ext uri="{BB962C8B-B14F-4D97-AF65-F5344CB8AC3E}">
        <p14:creationId xmlns:p14="http://schemas.microsoft.com/office/powerpoint/2010/main" val="34161347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Adding new BDS variables for a cross-over study</a:t>
            </a:r>
          </a:p>
        </p:txBody>
      </p:sp>
      <p:pic>
        <p:nvPicPr>
          <p:cNvPr id="5" name="Picture 4"/>
          <p:cNvPicPr>
            <a:picLocks noChangeAspect="1"/>
          </p:cNvPicPr>
          <p:nvPr/>
        </p:nvPicPr>
        <p:blipFill>
          <a:blip r:embed="rId3"/>
          <a:stretch>
            <a:fillRect/>
          </a:stretch>
        </p:blipFill>
        <p:spPr>
          <a:xfrm>
            <a:off x="0" y="1133856"/>
            <a:ext cx="6032500" cy="4418585"/>
          </a:xfrm>
          <a:prstGeom prst="rect">
            <a:avLst/>
          </a:prstGeom>
        </p:spPr>
      </p:pic>
      <p:sp>
        <p:nvSpPr>
          <p:cNvPr id="6" name="TextBox 5"/>
          <p:cNvSpPr txBox="1"/>
          <p:nvPr/>
        </p:nvSpPr>
        <p:spPr>
          <a:xfrm>
            <a:off x="6012071" y="1531232"/>
            <a:ext cx="3106529"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a:t>TRTP = Drug A for records with APRIOD = 1, and </a:t>
            </a:r>
            <a:endParaRPr lang="en-US" sz="1600" dirty="0" smtClean="0"/>
          </a:p>
          <a:p>
            <a:pPr marL="285750" indent="-285750">
              <a:buFont typeface="Arial" panose="020B0604020202020204" pitchFamily="34" charset="0"/>
              <a:buChar char="•"/>
            </a:pPr>
            <a:r>
              <a:rPr lang="en-US" sz="1600" dirty="0" smtClean="0"/>
              <a:t>TRTP </a:t>
            </a:r>
            <a:r>
              <a:rPr lang="en-US" sz="1600" dirty="0"/>
              <a:t>= Drug B for records with APERIOD = 2. </a:t>
            </a:r>
            <a:endParaRPr lang="en-US" sz="1600" dirty="0" smtClean="0"/>
          </a:p>
          <a:p>
            <a:pPr marL="285750" indent="-285750">
              <a:buFont typeface="Arial" panose="020B0604020202020204" pitchFamily="34" charset="0"/>
              <a:buChar char="•"/>
            </a:pPr>
            <a:r>
              <a:rPr lang="en-US" sz="1600" dirty="0" smtClean="0"/>
              <a:t>Two </a:t>
            </a:r>
            <a:r>
              <a:rPr lang="en-US" sz="1600" dirty="0"/>
              <a:t>baseline records are both flagged using variable ABLFL = Y. </a:t>
            </a:r>
            <a:endParaRPr lang="en-US" sz="1600" dirty="0" smtClean="0"/>
          </a:p>
          <a:p>
            <a:pPr marL="285750" indent="-285750">
              <a:buFont typeface="Arial" panose="020B0604020202020204" pitchFamily="34" charset="0"/>
              <a:buChar char="•"/>
            </a:pPr>
            <a:r>
              <a:rPr lang="en-US" sz="1600" dirty="0"/>
              <a:t>For the analysis of the last record in each period, a new record with DTYPE = Endpoint is added for each period. </a:t>
            </a:r>
            <a:endParaRPr lang="en-US" sz="1600" dirty="0" smtClean="0"/>
          </a:p>
          <a:p>
            <a:pPr marL="285750" indent="-285750">
              <a:buFont typeface="Arial" panose="020B0604020202020204" pitchFamily="34" charset="0"/>
              <a:buChar char="•"/>
            </a:pPr>
            <a:r>
              <a:rPr lang="en-US" sz="1600" dirty="0" smtClean="0"/>
              <a:t>The </a:t>
            </a:r>
            <a:r>
              <a:rPr lang="en-US" sz="1600" dirty="0"/>
              <a:t>record with AVISITN = 65 is the last-record for Period 01. </a:t>
            </a:r>
            <a:endParaRPr lang="en-US" sz="1600" dirty="0" smtClean="0"/>
          </a:p>
          <a:p>
            <a:pPr marL="285750" indent="-285750">
              <a:buFont typeface="Arial" panose="020B0604020202020204" pitchFamily="34" charset="0"/>
              <a:buChar char="•"/>
            </a:pPr>
            <a:r>
              <a:rPr lang="en-US" sz="1600" dirty="0" smtClean="0"/>
              <a:t>The </a:t>
            </a:r>
            <a:r>
              <a:rPr lang="en-US" sz="1600" dirty="0"/>
              <a:t>record with AVISITN = 115 is added for Period 02. </a:t>
            </a:r>
            <a:endParaRPr lang="en-US" sz="1600" dirty="0" smtClean="0"/>
          </a:p>
        </p:txBody>
      </p:sp>
    </p:spTree>
    <p:extLst>
      <p:ext uri="{BB962C8B-B14F-4D97-AF65-F5344CB8AC3E}">
        <p14:creationId xmlns:p14="http://schemas.microsoft.com/office/powerpoint/2010/main" val="34018200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95208"/>
            <a:ext cx="5876925" cy="4457700"/>
          </a:xfrm>
          <a:prstGeom prst="rect">
            <a:avLst/>
          </a:prstGeom>
        </p:spPr>
      </p:pic>
      <p:sp>
        <p:nvSpPr>
          <p:cNvPr id="3" name="Title 2"/>
          <p:cNvSpPr>
            <a:spLocks noGrp="1"/>
          </p:cNvSpPr>
          <p:nvPr>
            <p:ph type="title"/>
          </p:nvPr>
        </p:nvSpPr>
        <p:spPr/>
        <p:txBody>
          <a:bodyPr/>
          <a:lstStyle/>
          <a:p>
            <a:r>
              <a:rPr lang="en-US" dirty="0"/>
              <a:t>Adding new BDS variables for a cross-over study</a:t>
            </a:r>
          </a:p>
        </p:txBody>
      </p:sp>
      <p:sp>
        <p:nvSpPr>
          <p:cNvPr id="6" name="TextBox 5"/>
          <p:cNvSpPr txBox="1"/>
          <p:nvPr/>
        </p:nvSpPr>
        <p:spPr>
          <a:xfrm>
            <a:off x="6012071" y="2013832"/>
            <a:ext cx="3106529"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For </a:t>
            </a:r>
            <a:r>
              <a:rPr lang="en-US" sz="1600" dirty="0"/>
              <a:t>the analysis of the last record in each period, a new record with DTYPE = Endpoint is added for each period. </a:t>
            </a:r>
            <a:endParaRPr lang="en-US" sz="1600" dirty="0" smtClean="0"/>
          </a:p>
          <a:p>
            <a:pPr marL="285750" indent="-285750">
              <a:buFont typeface="Arial" panose="020B0604020202020204" pitchFamily="34" charset="0"/>
              <a:buChar char="•"/>
            </a:pPr>
            <a:r>
              <a:rPr lang="en-US" sz="1600" dirty="0" smtClean="0"/>
              <a:t>The </a:t>
            </a:r>
            <a:r>
              <a:rPr lang="en-US" sz="1600" dirty="0"/>
              <a:t>record with AVISITN = 65 is the last-record for Period 01. </a:t>
            </a:r>
            <a:endParaRPr lang="en-US" sz="1600" dirty="0" smtClean="0"/>
          </a:p>
          <a:p>
            <a:pPr marL="285750" indent="-285750">
              <a:buFont typeface="Arial" panose="020B0604020202020204" pitchFamily="34" charset="0"/>
              <a:buChar char="•"/>
            </a:pPr>
            <a:r>
              <a:rPr lang="en-US" sz="1600" dirty="0" smtClean="0"/>
              <a:t>The </a:t>
            </a:r>
            <a:r>
              <a:rPr lang="en-US" sz="1600" dirty="0"/>
              <a:t>record with AVISITN = 115 is added for Period 02. </a:t>
            </a:r>
            <a:endParaRPr lang="en-US" sz="1600" dirty="0" smtClean="0"/>
          </a:p>
        </p:txBody>
      </p:sp>
    </p:spTree>
    <p:extLst>
      <p:ext uri="{BB962C8B-B14F-4D97-AF65-F5344CB8AC3E}">
        <p14:creationId xmlns:p14="http://schemas.microsoft.com/office/powerpoint/2010/main" val="14684918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Reference</a:t>
            </a:r>
          </a:p>
          <a:p>
            <a:r>
              <a:rPr lang="en-US" dirty="0"/>
              <a:t>Reference</a:t>
            </a:r>
          </a:p>
          <a:p>
            <a:r>
              <a:rPr lang="en-US" dirty="0"/>
              <a:t>Reference</a:t>
            </a:r>
          </a:p>
          <a:p>
            <a:r>
              <a:rPr lang="en-US" dirty="0"/>
              <a:t>Reference</a:t>
            </a:r>
          </a:p>
          <a:p>
            <a:r>
              <a:rPr lang="en-US" dirty="0" smtClean="0"/>
              <a:t>Reference</a:t>
            </a:r>
            <a:endParaRPr lang="en-US" dirty="0"/>
          </a:p>
          <a:p>
            <a:r>
              <a:rPr lang="en-US" dirty="0"/>
              <a:t>Reference</a:t>
            </a:r>
          </a:p>
          <a:p>
            <a:endParaRPr lang="en-US" dirty="0"/>
          </a:p>
          <a:p>
            <a:endParaRPr lang="en-US" dirty="0"/>
          </a:p>
        </p:txBody>
      </p:sp>
      <p:sp>
        <p:nvSpPr>
          <p:cNvPr id="2" name="Title 1"/>
          <p:cNvSpPr>
            <a:spLocks noGrp="1"/>
          </p:cNvSpPr>
          <p:nvPr>
            <p:ph type="title"/>
          </p:nvPr>
        </p:nvSpPr>
        <p:spPr/>
        <p:txBody>
          <a:bodyPr anchor="ctr"/>
          <a:lstStyle/>
          <a:p>
            <a:r>
              <a:rPr lang="en-US" dirty="0" smtClean="0"/>
              <a:t>References</a:t>
            </a:r>
            <a:endParaRPr lang="en-US" dirty="0"/>
          </a:p>
        </p:txBody>
      </p:sp>
    </p:spTree>
    <p:extLst>
      <p:ext uri="{BB962C8B-B14F-4D97-AF65-F5344CB8AC3E}">
        <p14:creationId xmlns:p14="http://schemas.microsoft.com/office/powerpoint/2010/main" val="37232239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3257549"/>
            <a:ext cx="7286625" cy="1041181"/>
          </a:xfrm>
        </p:spPr>
        <p:txBody>
          <a:bodyPr anchor="ctr"/>
          <a:lstStyle/>
          <a:p>
            <a:r>
              <a:rPr lang="en-US" dirty="0" smtClean="0"/>
              <a:t>Thank You</a:t>
            </a:r>
            <a:endParaRPr lang="en-US" dirty="0"/>
          </a:p>
        </p:txBody>
      </p:sp>
      <p:sp>
        <p:nvSpPr>
          <p:cNvPr id="8" name="TextBox 7"/>
          <p:cNvSpPr txBox="1"/>
          <p:nvPr/>
        </p:nvSpPr>
        <p:spPr>
          <a:xfrm>
            <a:off x="3324002" y="4610358"/>
            <a:ext cx="3962623" cy="153888"/>
          </a:xfrm>
          <a:prstGeom prst="rect">
            <a:avLst/>
          </a:prstGeom>
          <a:noFill/>
        </p:spPr>
        <p:txBody>
          <a:bodyPr wrap="none" lIns="0" tIns="0" rIns="0" bIns="0" rtlCol="0">
            <a:spAutoFit/>
          </a:bodyPr>
          <a:lstStyle/>
          <a:p>
            <a:r>
              <a:rPr lang="en-US" sz="1000" dirty="0">
                <a:latin typeface="+mj-lt"/>
                <a:cs typeface="Arial" pitchFamily="34" charset="0"/>
              </a:rPr>
              <a:t>For any feedback/comment/clarification please contact us at </a:t>
            </a:r>
            <a:r>
              <a:rPr lang="en-US" sz="1000" u="sng" dirty="0">
                <a:latin typeface="+mj-lt"/>
                <a:cs typeface="Arial" pitchFamily="34" charset="0"/>
                <a:hlinkClick r:id="rId2"/>
              </a:rPr>
              <a:t>PALS@tcs.com</a:t>
            </a:r>
            <a:endParaRPr lang="en-US" sz="1000" dirty="0">
              <a:latin typeface="+mj-lt"/>
              <a:cs typeface="Arial" pitchFamily="34" charset="0"/>
            </a:endParaRPr>
          </a:p>
        </p:txBody>
      </p:sp>
      <p:sp>
        <p:nvSpPr>
          <p:cNvPr id="9" name="TextBox 8"/>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3458148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141" y="404947"/>
            <a:ext cx="8511639" cy="535539"/>
          </a:xfrm>
        </p:spPr>
        <p:txBody>
          <a:bodyPr>
            <a:noAutofit/>
          </a:bodyPr>
          <a:lstStyle/>
          <a:p>
            <a:pPr algn="l"/>
            <a:r>
              <a:rPr lang="en-US" sz="2800" dirty="0">
                <a:solidFill>
                  <a:schemeClr val="bg1"/>
                </a:solidFill>
              </a:rPr>
              <a:t>Relation between ADaM BDS and Mock up tables</a:t>
            </a:r>
          </a:p>
        </p:txBody>
      </p:sp>
      <p:sp>
        <p:nvSpPr>
          <p:cNvPr id="7" name="Freeform 6"/>
          <p:cNvSpPr/>
          <p:nvPr/>
        </p:nvSpPr>
        <p:spPr>
          <a:xfrm rot="5400000">
            <a:off x="4236225" y="-290877"/>
            <a:ext cx="544489" cy="4163048"/>
          </a:xfrm>
          <a:custGeom>
            <a:avLst/>
            <a:gdLst>
              <a:gd name="connsiteX0" fmla="*/ 0 w 2010873"/>
              <a:gd name="connsiteY0" fmla="*/ 0 h 804349"/>
              <a:gd name="connsiteX1" fmla="*/ 1608699 w 2010873"/>
              <a:gd name="connsiteY1" fmla="*/ 0 h 804349"/>
              <a:gd name="connsiteX2" fmla="*/ 2010873 w 2010873"/>
              <a:gd name="connsiteY2" fmla="*/ 402175 h 804349"/>
              <a:gd name="connsiteX3" fmla="*/ 1608699 w 2010873"/>
              <a:gd name="connsiteY3" fmla="*/ 804349 h 804349"/>
              <a:gd name="connsiteX4" fmla="*/ 0 w 2010873"/>
              <a:gd name="connsiteY4" fmla="*/ 804349 h 804349"/>
              <a:gd name="connsiteX5" fmla="*/ 0 w 2010873"/>
              <a:gd name="connsiteY5" fmla="*/ 0 h 80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873" h="804349">
                <a:moveTo>
                  <a:pt x="0" y="0"/>
                </a:moveTo>
                <a:lnTo>
                  <a:pt x="1608699" y="0"/>
                </a:lnTo>
                <a:lnTo>
                  <a:pt x="2010873" y="402175"/>
                </a:lnTo>
                <a:lnTo>
                  <a:pt x="1608699" y="804349"/>
                </a:lnTo>
                <a:lnTo>
                  <a:pt x="0" y="804349"/>
                </a:lnTo>
                <a:lnTo>
                  <a:pt x="0" y="0"/>
                </a:lnTo>
                <a:close/>
              </a:path>
            </a:pathLst>
          </a:custGeom>
          <a:gradFill flip="none" rotWithShape="1">
            <a:gsLst>
              <a:gs pos="50000">
                <a:srgbClr val="FADEEA"/>
              </a:gs>
              <a:gs pos="18000">
                <a:srgbClr val="F6C6DB"/>
              </a:gs>
              <a:gs pos="88000">
                <a:srgbClr val="F6C6DB"/>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a:solidFill>
                  <a:schemeClr val="tx1"/>
                </a:solidFill>
              </a:rPr>
              <a:t>Statistical Analysis Plan (SAP)</a:t>
            </a:r>
          </a:p>
        </p:txBody>
      </p:sp>
      <p:sp>
        <p:nvSpPr>
          <p:cNvPr id="8" name="Freeform 7"/>
          <p:cNvSpPr/>
          <p:nvPr/>
        </p:nvSpPr>
        <p:spPr>
          <a:xfrm rot="5400000">
            <a:off x="4236225" y="211984"/>
            <a:ext cx="544489" cy="4163045"/>
          </a:xfrm>
          <a:custGeom>
            <a:avLst/>
            <a:gdLst>
              <a:gd name="connsiteX0" fmla="*/ 0 w 2010873"/>
              <a:gd name="connsiteY0" fmla="*/ 0 h 804349"/>
              <a:gd name="connsiteX1" fmla="*/ 1608699 w 2010873"/>
              <a:gd name="connsiteY1" fmla="*/ 0 h 804349"/>
              <a:gd name="connsiteX2" fmla="*/ 2010873 w 2010873"/>
              <a:gd name="connsiteY2" fmla="*/ 402175 h 804349"/>
              <a:gd name="connsiteX3" fmla="*/ 1608699 w 2010873"/>
              <a:gd name="connsiteY3" fmla="*/ 804349 h 804349"/>
              <a:gd name="connsiteX4" fmla="*/ 0 w 2010873"/>
              <a:gd name="connsiteY4" fmla="*/ 804349 h 804349"/>
              <a:gd name="connsiteX5" fmla="*/ 402175 w 2010873"/>
              <a:gd name="connsiteY5" fmla="*/ 402175 h 804349"/>
              <a:gd name="connsiteX6" fmla="*/ 0 w 2010873"/>
              <a:gd name="connsiteY6" fmla="*/ 0 h 80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73" h="804349">
                <a:moveTo>
                  <a:pt x="0" y="0"/>
                </a:moveTo>
                <a:lnTo>
                  <a:pt x="1608699" y="0"/>
                </a:lnTo>
                <a:lnTo>
                  <a:pt x="2010873" y="402175"/>
                </a:lnTo>
                <a:lnTo>
                  <a:pt x="1608699" y="804349"/>
                </a:lnTo>
                <a:lnTo>
                  <a:pt x="0" y="804349"/>
                </a:lnTo>
                <a:lnTo>
                  <a:pt x="402175" y="402175"/>
                </a:lnTo>
                <a:lnTo>
                  <a:pt x="0" y="0"/>
                </a:lnTo>
                <a:close/>
              </a:path>
            </a:pathLst>
          </a:custGeom>
          <a:gradFill flip="none" rotWithShape="1">
            <a:gsLst>
              <a:gs pos="50000">
                <a:srgbClr val="FADEEA"/>
              </a:gs>
              <a:gs pos="18000">
                <a:srgbClr val="F6C6DB"/>
              </a:gs>
              <a:gs pos="88000">
                <a:srgbClr val="F6C6DB"/>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a:solidFill>
                  <a:schemeClr val="tx1"/>
                </a:solidFill>
              </a:rPr>
              <a:t>Mock shells for Tables, Listings and Figures</a:t>
            </a:r>
          </a:p>
        </p:txBody>
      </p:sp>
      <p:sp>
        <p:nvSpPr>
          <p:cNvPr id="9" name="Freeform 8"/>
          <p:cNvSpPr/>
          <p:nvPr/>
        </p:nvSpPr>
        <p:spPr>
          <a:xfrm rot="5400000">
            <a:off x="4236224" y="714847"/>
            <a:ext cx="544489" cy="4163038"/>
          </a:xfrm>
          <a:custGeom>
            <a:avLst/>
            <a:gdLst>
              <a:gd name="connsiteX0" fmla="*/ 0 w 2010873"/>
              <a:gd name="connsiteY0" fmla="*/ 0 h 804349"/>
              <a:gd name="connsiteX1" fmla="*/ 1608699 w 2010873"/>
              <a:gd name="connsiteY1" fmla="*/ 0 h 804349"/>
              <a:gd name="connsiteX2" fmla="*/ 2010873 w 2010873"/>
              <a:gd name="connsiteY2" fmla="*/ 402175 h 804349"/>
              <a:gd name="connsiteX3" fmla="*/ 1608699 w 2010873"/>
              <a:gd name="connsiteY3" fmla="*/ 804349 h 804349"/>
              <a:gd name="connsiteX4" fmla="*/ 0 w 2010873"/>
              <a:gd name="connsiteY4" fmla="*/ 804349 h 804349"/>
              <a:gd name="connsiteX5" fmla="*/ 402175 w 2010873"/>
              <a:gd name="connsiteY5" fmla="*/ 402175 h 804349"/>
              <a:gd name="connsiteX6" fmla="*/ 0 w 2010873"/>
              <a:gd name="connsiteY6" fmla="*/ 0 h 80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73" h="804349">
                <a:moveTo>
                  <a:pt x="0" y="0"/>
                </a:moveTo>
                <a:lnTo>
                  <a:pt x="1608699" y="0"/>
                </a:lnTo>
                <a:lnTo>
                  <a:pt x="2010873" y="402175"/>
                </a:lnTo>
                <a:lnTo>
                  <a:pt x="1608699" y="804349"/>
                </a:lnTo>
                <a:lnTo>
                  <a:pt x="0" y="804349"/>
                </a:lnTo>
                <a:lnTo>
                  <a:pt x="402175" y="402175"/>
                </a:lnTo>
                <a:lnTo>
                  <a:pt x="0" y="0"/>
                </a:lnTo>
                <a:close/>
              </a:path>
            </a:pathLst>
          </a:custGeom>
          <a:gradFill flip="none" rotWithShape="1">
            <a:gsLst>
              <a:gs pos="50000">
                <a:srgbClr val="FADEEA"/>
              </a:gs>
              <a:gs pos="18000">
                <a:srgbClr val="F6C6DB"/>
              </a:gs>
              <a:gs pos="88000">
                <a:srgbClr val="F6C6DB"/>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a:solidFill>
                  <a:schemeClr val="tx1"/>
                </a:solidFill>
              </a:rPr>
              <a:t>Annotation of Mock shells</a:t>
            </a:r>
          </a:p>
        </p:txBody>
      </p:sp>
      <p:sp>
        <p:nvSpPr>
          <p:cNvPr id="10" name="Freeform 9"/>
          <p:cNvSpPr/>
          <p:nvPr/>
        </p:nvSpPr>
        <p:spPr>
          <a:xfrm rot="5400000">
            <a:off x="4236224" y="1217709"/>
            <a:ext cx="544489" cy="4163034"/>
          </a:xfrm>
          <a:custGeom>
            <a:avLst/>
            <a:gdLst>
              <a:gd name="connsiteX0" fmla="*/ 0 w 2010873"/>
              <a:gd name="connsiteY0" fmla="*/ 0 h 804349"/>
              <a:gd name="connsiteX1" fmla="*/ 1608699 w 2010873"/>
              <a:gd name="connsiteY1" fmla="*/ 0 h 804349"/>
              <a:gd name="connsiteX2" fmla="*/ 2010873 w 2010873"/>
              <a:gd name="connsiteY2" fmla="*/ 402175 h 804349"/>
              <a:gd name="connsiteX3" fmla="*/ 1608699 w 2010873"/>
              <a:gd name="connsiteY3" fmla="*/ 804349 h 804349"/>
              <a:gd name="connsiteX4" fmla="*/ 0 w 2010873"/>
              <a:gd name="connsiteY4" fmla="*/ 804349 h 804349"/>
              <a:gd name="connsiteX5" fmla="*/ 402175 w 2010873"/>
              <a:gd name="connsiteY5" fmla="*/ 402175 h 804349"/>
              <a:gd name="connsiteX6" fmla="*/ 0 w 2010873"/>
              <a:gd name="connsiteY6" fmla="*/ 0 h 80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73" h="804349">
                <a:moveTo>
                  <a:pt x="0" y="0"/>
                </a:moveTo>
                <a:lnTo>
                  <a:pt x="1608699" y="0"/>
                </a:lnTo>
                <a:lnTo>
                  <a:pt x="2010873" y="402175"/>
                </a:lnTo>
                <a:lnTo>
                  <a:pt x="1608699" y="804349"/>
                </a:lnTo>
                <a:lnTo>
                  <a:pt x="0" y="804349"/>
                </a:lnTo>
                <a:lnTo>
                  <a:pt x="402175" y="402175"/>
                </a:lnTo>
                <a:lnTo>
                  <a:pt x="0" y="0"/>
                </a:lnTo>
                <a:close/>
              </a:path>
            </a:pathLst>
          </a:custGeom>
          <a:gradFill flip="none" rotWithShape="1">
            <a:gsLst>
              <a:gs pos="50000">
                <a:srgbClr val="FADEEA"/>
              </a:gs>
              <a:gs pos="18000">
                <a:srgbClr val="F6C6DB"/>
              </a:gs>
              <a:gs pos="88000">
                <a:srgbClr val="F6C6DB"/>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a:solidFill>
                  <a:schemeClr val="tx1"/>
                </a:solidFill>
              </a:rPr>
              <a:t>Specifications (Metadata) for SDTM and ADaM</a:t>
            </a:r>
          </a:p>
        </p:txBody>
      </p:sp>
      <p:sp>
        <p:nvSpPr>
          <p:cNvPr id="11" name="Freeform 10"/>
          <p:cNvSpPr/>
          <p:nvPr/>
        </p:nvSpPr>
        <p:spPr>
          <a:xfrm rot="5400000">
            <a:off x="4236224" y="1720569"/>
            <a:ext cx="544489" cy="4163034"/>
          </a:xfrm>
          <a:custGeom>
            <a:avLst/>
            <a:gdLst>
              <a:gd name="connsiteX0" fmla="*/ 0 w 2010873"/>
              <a:gd name="connsiteY0" fmla="*/ 0 h 804349"/>
              <a:gd name="connsiteX1" fmla="*/ 1608699 w 2010873"/>
              <a:gd name="connsiteY1" fmla="*/ 0 h 804349"/>
              <a:gd name="connsiteX2" fmla="*/ 2010873 w 2010873"/>
              <a:gd name="connsiteY2" fmla="*/ 402175 h 804349"/>
              <a:gd name="connsiteX3" fmla="*/ 1608699 w 2010873"/>
              <a:gd name="connsiteY3" fmla="*/ 804349 h 804349"/>
              <a:gd name="connsiteX4" fmla="*/ 0 w 2010873"/>
              <a:gd name="connsiteY4" fmla="*/ 804349 h 804349"/>
              <a:gd name="connsiteX5" fmla="*/ 402175 w 2010873"/>
              <a:gd name="connsiteY5" fmla="*/ 402175 h 804349"/>
              <a:gd name="connsiteX6" fmla="*/ 0 w 2010873"/>
              <a:gd name="connsiteY6" fmla="*/ 0 h 80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73" h="804349">
                <a:moveTo>
                  <a:pt x="0" y="0"/>
                </a:moveTo>
                <a:lnTo>
                  <a:pt x="1608699" y="0"/>
                </a:lnTo>
                <a:lnTo>
                  <a:pt x="2010873" y="402175"/>
                </a:lnTo>
                <a:lnTo>
                  <a:pt x="1608699" y="804349"/>
                </a:lnTo>
                <a:lnTo>
                  <a:pt x="0" y="804349"/>
                </a:lnTo>
                <a:lnTo>
                  <a:pt x="402175" y="402175"/>
                </a:lnTo>
                <a:lnTo>
                  <a:pt x="0" y="0"/>
                </a:lnTo>
                <a:close/>
              </a:path>
            </a:pathLst>
          </a:custGeom>
          <a:gradFill flip="none" rotWithShape="1">
            <a:gsLst>
              <a:gs pos="50000">
                <a:srgbClr val="FADEEA"/>
              </a:gs>
              <a:gs pos="18000">
                <a:srgbClr val="F6C6DB"/>
              </a:gs>
              <a:gs pos="88000">
                <a:srgbClr val="F6C6DB"/>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a:solidFill>
                  <a:schemeClr val="tx1"/>
                </a:solidFill>
              </a:rPr>
              <a:t>SDTM</a:t>
            </a:r>
          </a:p>
        </p:txBody>
      </p:sp>
      <p:sp>
        <p:nvSpPr>
          <p:cNvPr id="12" name="Freeform 11"/>
          <p:cNvSpPr/>
          <p:nvPr/>
        </p:nvSpPr>
        <p:spPr>
          <a:xfrm rot="5400000">
            <a:off x="4236224" y="2223429"/>
            <a:ext cx="544489" cy="4163034"/>
          </a:xfrm>
          <a:custGeom>
            <a:avLst/>
            <a:gdLst>
              <a:gd name="connsiteX0" fmla="*/ 0 w 2010873"/>
              <a:gd name="connsiteY0" fmla="*/ 0 h 804349"/>
              <a:gd name="connsiteX1" fmla="*/ 1608699 w 2010873"/>
              <a:gd name="connsiteY1" fmla="*/ 0 h 804349"/>
              <a:gd name="connsiteX2" fmla="*/ 2010873 w 2010873"/>
              <a:gd name="connsiteY2" fmla="*/ 402175 h 804349"/>
              <a:gd name="connsiteX3" fmla="*/ 1608699 w 2010873"/>
              <a:gd name="connsiteY3" fmla="*/ 804349 h 804349"/>
              <a:gd name="connsiteX4" fmla="*/ 0 w 2010873"/>
              <a:gd name="connsiteY4" fmla="*/ 804349 h 804349"/>
              <a:gd name="connsiteX5" fmla="*/ 402175 w 2010873"/>
              <a:gd name="connsiteY5" fmla="*/ 402175 h 804349"/>
              <a:gd name="connsiteX6" fmla="*/ 0 w 2010873"/>
              <a:gd name="connsiteY6" fmla="*/ 0 h 80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73" h="804349">
                <a:moveTo>
                  <a:pt x="0" y="0"/>
                </a:moveTo>
                <a:lnTo>
                  <a:pt x="1608699" y="0"/>
                </a:lnTo>
                <a:lnTo>
                  <a:pt x="2010873" y="402175"/>
                </a:lnTo>
                <a:lnTo>
                  <a:pt x="1608699" y="804349"/>
                </a:lnTo>
                <a:lnTo>
                  <a:pt x="0" y="804349"/>
                </a:lnTo>
                <a:lnTo>
                  <a:pt x="402175" y="402175"/>
                </a:lnTo>
                <a:lnTo>
                  <a:pt x="0" y="0"/>
                </a:lnTo>
                <a:close/>
              </a:path>
            </a:pathLst>
          </a:custGeom>
          <a:gradFill flip="none" rotWithShape="1">
            <a:gsLst>
              <a:gs pos="50000">
                <a:srgbClr val="FADEEA"/>
              </a:gs>
              <a:gs pos="18000">
                <a:srgbClr val="F6C6DB"/>
              </a:gs>
              <a:gs pos="88000">
                <a:srgbClr val="F6C6DB"/>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a:solidFill>
                  <a:schemeClr val="tx1"/>
                </a:solidFill>
              </a:rPr>
              <a:t>ADaM</a:t>
            </a:r>
          </a:p>
        </p:txBody>
      </p:sp>
      <p:sp>
        <p:nvSpPr>
          <p:cNvPr id="13" name="Freeform 12"/>
          <p:cNvSpPr/>
          <p:nvPr/>
        </p:nvSpPr>
        <p:spPr>
          <a:xfrm rot="5400000">
            <a:off x="4236224" y="2726287"/>
            <a:ext cx="544488" cy="4163034"/>
          </a:xfrm>
          <a:custGeom>
            <a:avLst/>
            <a:gdLst>
              <a:gd name="connsiteX0" fmla="*/ 0 w 2010873"/>
              <a:gd name="connsiteY0" fmla="*/ 0 h 804349"/>
              <a:gd name="connsiteX1" fmla="*/ 1608699 w 2010873"/>
              <a:gd name="connsiteY1" fmla="*/ 0 h 804349"/>
              <a:gd name="connsiteX2" fmla="*/ 2010873 w 2010873"/>
              <a:gd name="connsiteY2" fmla="*/ 402175 h 804349"/>
              <a:gd name="connsiteX3" fmla="*/ 1608699 w 2010873"/>
              <a:gd name="connsiteY3" fmla="*/ 804349 h 804349"/>
              <a:gd name="connsiteX4" fmla="*/ 0 w 2010873"/>
              <a:gd name="connsiteY4" fmla="*/ 804349 h 804349"/>
              <a:gd name="connsiteX5" fmla="*/ 402175 w 2010873"/>
              <a:gd name="connsiteY5" fmla="*/ 402175 h 804349"/>
              <a:gd name="connsiteX6" fmla="*/ 0 w 2010873"/>
              <a:gd name="connsiteY6" fmla="*/ 0 h 80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73" h="804349">
                <a:moveTo>
                  <a:pt x="0" y="0"/>
                </a:moveTo>
                <a:lnTo>
                  <a:pt x="1608699" y="0"/>
                </a:lnTo>
                <a:lnTo>
                  <a:pt x="2010873" y="402175"/>
                </a:lnTo>
                <a:lnTo>
                  <a:pt x="1608699" y="804349"/>
                </a:lnTo>
                <a:lnTo>
                  <a:pt x="0" y="804349"/>
                </a:lnTo>
                <a:lnTo>
                  <a:pt x="402175" y="402175"/>
                </a:lnTo>
                <a:lnTo>
                  <a:pt x="0" y="0"/>
                </a:lnTo>
                <a:close/>
              </a:path>
            </a:pathLst>
          </a:custGeom>
          <a:gradFill flip="none" rotWithShape="1">
            <a:gsLst>
              <a:gs pos="50000">
                <a:srgbClr val="FADEEA"/>
              </a:gs>
              <a:gs pos="18000">
                <a:srgbClr val="F6C6DB"/>
              </a:gs>
              <a:gs pos="88000">
                <a:srgbClr val="F6C6DB"/>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a:solidFill>
                  <a:schemeClr val="tx1"/>
                </a:solidFill>
              </a:rPr>
              <a:t>TLF</a:t>
            </a:r>
          </a:p>
        </p:txBody>
      </p:sp>
      <p:sp>
        <p:nvSpPr>
          <p:cNvPr id="15" name="Down Arrow 14"/>
          <p:cNvSpPr/>
          <p:nvPr/>
        </p:nvSpPr>
        <p:spPr>
          <a:xfrm>
            <a:off x="1797268" y="1518400"/>
            <a:ext cx="593835" cy="3519606"/>
          </a:xfrm>
          <a:prstGeom prst="downArrow">
            <a:avLst>
              <a:gd name="adj1" fmla="val 50000"/>
              <a:gd name="adj2" fmla="val 45150"/>
            </a:avLst>
          </a:prstGeom>
          <a:solidFill>
            <a:srgbClr val="595959"/>
          </a:solidFill>
          <a:ln>
            <a:noFill/>
          </a:ln>
          <a:effectLst/>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b="1" dirty="0">
                <a:solidFill>
                  <a:schemeClr val="bg1"/>
                </a:solidFill>
              </a:rPr>
              <a:t>Process Flow</a:t>
            </a:r>
          </a:p>
        </p:txBody>
      </p:sp>
      <p:sp>
        <p:nvSpPr>
          <p:cNvPr id="18" name="Curved Left Arrow 17"/>
          <p:cNvSpPr/>
          <p:nvPr/>
        </p:nvSpPr>
        <p:spPr>
          <a:xfrm>
            <a:off x="6672144" y="3239595"/>
            <a:ext cx="557332" cy="1143811"/>
          </a:xfrm>
          <a:prstGeom prst="curvedLeftArrow">
            <a:avLst/>
          </a:prstGeom>
          <a:solidFill>
            <a:srgbClr val="595959"/>
          </a:solidFill>
          <a:ln>
            <a:noFill/>
          </a:ln>
          <a:effectLst>
            <a:innerShdw blurRad="63500" dist="50800" dir="18900000">
              <a:prstClr val="black">
                <a:alpha val="50000"/>
              </a:prstClr>
            </a:inn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dirty="0">
              <a:solidFill>
                <a:schemeClr val="tx1"/>
              </a:solidFill>
            </a:endParaRPr>
          </a:p>
        </p:txBody>
      </p:sp>
      <p:sp>
        <p:nvSpPr>
          <p:cNvPr id="14"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5044301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Document Release Notice</a:t>
            </a:r>
          </a:p>
        </p:txBody>
      </p:sp>
      <p:sp>
        <p:nvSpPr>
          <p:cNvPr id="6" name="Content Placeholder 5"/>
          <p:cNvSpPr>
            <a:spLocks noGrp="1"/>
          </p:cNvSpPr>
          <p:nvPr>
            <p:ph sz="quarter" idx="10"/>
          </p:nvPr>
        </p:nvSpPr>
        <p:spPr/>
        <p:txBody>
          <a:bodyPr anchor="ctr"/>
          <a:lstStyle/>
          <a:p>
            <a:r>
              <a:rPr lang="en-US" dirty="0"/>
              <a:t>This </a:t>
            </a:r>
            <a:r>
              <a:rPr lang="en-US" dirty="0" smtClean="0"/>
              <a:t>XXXXXXX, </a:t>
            </a:r>
            <a:r>
              <a:rPr lang="en-US" dirty="0"/>
              <a:t>Version </a:t>
            </a:r>
            <a:r>
              <a:rPr lang="en-US" dirty="0" smtClean="0"/>
              <a:t>NN, is </a:t>
            </a:r>
            <a:r>
              <a:rPr lang="en-US" dirty="0"/>
              <a:t>released for use in Tata Consultancy Services (TCS) with effect from </a:t>
            </a:r>
            <a:r>
              <a:rPr lang="en-US" dirty="0" smtClean="0"/>
              <a:t>– DD-</a:t>
            </a:r>
            <a:r>
              <a:rPr lang="en-US" dirty="0" err="1" smtClean="0"/>
              <a:t>Mmm</a:t>
            </a:r>
            <a:r>
              <a:rPr lang="en-US" dirty="0" smtClean="0"/>
              <a:t>-YYYY</a:t>
            </a:r>
            <a:r>
              <a:rPr lang="en-US" dirty="0" smtClean="0">
                <a:solidFill>
                  <a:srgbClr val="138F91"/>
                </a:solidFill>
              </a:rPr>
              <a:t>.</a:t>
            </a:r>
            <a:endParaRPr lang="en-US" dirty="0">
              <a:solidFill>
                <a:srgbClr val="138F91"/>
              </a:solidFill>
            </a:endParaRPr>
          </a:p>
          <a:p>
            <a:r>
              <a:rPr lang="en-US" dirty="0"/>
              <a:t>This Training Material is subject to TCS Document Control Procedure. TCS reserves the right to make additions, modifications or alterations to the existing content or release a newer version of this document.</a:t>
            </a:r>
          </a:p>
          <a:p>
            <a:r>
              <a:rPr lang="en-US" dirty="0"/>
              <a:t>Softcopy of the latest version of the document is available in the </a:t>
            </a:r>
            <a:r>
              <a:rPr lang="en-US" dirty="0" smtClean="0"/>
              <a:t>ABCDEFG</a:t>
            </a:r>
            <a:endParaRPr lang="en-US" dirty="0"/>
          </a:p>
          <a:p>
            <a:r>
              <a:rPr lang="en-US" dirty="0"/>
              <a:t>Comments suggestions or queries should be addressed to PALS@tcs.com</a:t>
            </a:r>
            <a:r>
              <a:rPr lang="en-US" dirty="0" smtClean="0"/>
              <a:t>.</a:t>
            </a:r>
            <a:endParaRPr lang="en-US" dirty="0"/>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dirty="0"/>
          </a:p>
        </p:txBody>
      </p:sp>
      <p:sp>
        <p:nvSpPr>
          <p:cNvPr id="11" name="Text Placeholder 10"/>
          <p:cNvSpPr>
            <a:spLocks noGrp="1"/>
          </p:cNvSpPr>
          <p:nvPr>
            <p:ph type="body" sz="quarter" idx="15"/>
          </p:nvPr>
        </p:nvSpPr>
        <p:spPr/>
        <p:txBody>
          <a:bodyPr/>
          <a:lstStyle/>
          <a:p>
            <a:endParaRPr lang="en-US"/>
          </a:p>
        </p:txBody>
      </p:sp>
      <p:sp>
        <p:nvSpPr>
          <p:cNvPr id="12" name="Text Placeholder 11"/>
          <p:cNvSpPr>
            <a:spLocks noGrp="1"/>
          </p:cNvSpPr>
          <p:nvPr>
            <p:ph type="body" sz="quarter" idx="16"/>
          </p:nvPr>
        </p:nvSpPr>
        <p:spPr/>
        <p:txBody>
          <a:bodyPr/>
          <a:lstStyle/>
          <a:p>
            <a:endParaRPr lang="en-US"/>
          </a:p>
        </p:txBody>
      </p:sp>
      <p:sp>
        <p:nvSpPr>
          <p:cNvPr id="16" name="Content Placeholder 15"/>
          <p:cNvSpPr>
            <a:spLocks noGrp="1"/>
          </p:cNvSpPr>
          <p:nvPr>
            <p:ph sz="quarter" idx="20"/>
          </p:nvPr>
        </p:nvSpPr>
        <p:spPr/>
        <p:txBody>
          <a:bodyPr/>
          <a:lstStyle/>
          <a:p>
            <a:r>
              <a:rPr lang="en-US" dirty="0" smtClean="0"/>
              <a:t>Date: DD-</a:t>
            </a:r>
            <a:r>
              <a:rPr lang="en-US" dirty="0" err="1" smtClean="0"/>
              <a:t>Mmm</a:t>
            </a:r>
            <a:r>
              <a:rPr lang="en-US" dirty="0" smtClean="0"/>
              <a:t>-YYYY</a:t>
            </a:r>
            <a:endParaRPr lang="en-US" dirty="0"/>
          </a:p>
        </p:txBody>
      </p:sp>
      <p:sp>
        <p:nvSpPr>
          <p:cNvPr id="18" name="Content Placeholder 17"/>
          <p:cNvSpPr>
            <a:spLocks noGrp="1"/>
          </p:cNvSpPr>
          <p:nvPr>
            <p:ph sz="quarter" idx="22"/>
          </p:nvPr>
        </p:nvSpPr>
        <p:spPr/>
        <p:txBody>
          <a:bodyPr/>
          <a:lstStyle/>
          <a:p>
            <a:r>
              <a:rPr lang="en-US" dirty="0"/>
              <a:t>Date: DD-</a:t>
            </a:r>
            <a:r>
              <a:rPr lang="en-US" dirty="0" err="1"/>
              <a:t>Mmm</a:t>
            </a:r>
            <a:r>
              <a:rPr lang="en-US" dirty="0"/>
              <a:t>-YYYY</a:t>
            </a:r>
          </a:p>
        </p:txBody>
      </p:sp>
      <p:sp>
        <p:nvSpPr>
          <p:cNvPr id="21" name="Rectangle 20"/>
          <p:cNvSpPr/>
          <p:nvPr/>
        </p:nvSpPr>
        <p:spPr>
          <a:xfrm>
            <a:off x="468488" y="5090341"/>
            <a:ext cx="3858560" cy="379434"/>
          </a:xfrm>
          <a:prstGeom prst="rect">
            <a:avLst/>
          </a:prstGeom>
        </p:spPr>
        <p:txBody>
          <a:bodyPr wrap="square" lIns="0" tIns="0" rIns="0" bIns="0" anchor="b">
            <a:noAutofit/>
          </a:bodyPr>
          <a:lstStyle/>
          <a:p>
            <a:pPr>
              <a:lnSpc>
                <a:spcPts val="1200"/>
              </a:lnSpc>
            </a:pPr>
            <a:r>
              <a:rPr lang="en-US" sz="900" dirty="0" smtClean="0">
                <a:solidFill>
                  <a:schemeClr val="tx1">
                    <a:lumMod val="65000"/>
                    <a:lumOff val="35000"/>
                  </a:schemeClr>
                </a:solidFill>
                <a:cs typeface="Arial" panose="020B0604020202020204" pitchFamily="34" charset="0"/>
              </a:rPr>
              <a:t>Document Name</a:t>
            </a:r>
          </a:p>
          <a:p>
            <a:pPr>
              <a:lnSpc>
                <a:spcPts val="1200"/>
              </a:lnSpc>
            </a:pPr>
            <a:r>
              <a:rPr lang="en-US" sz="900" dirty="0" smtClean="0">
                <a:solidFill>
                  <a:schemeClr val="tx1">
                    <a:lumMod val="65000"/>
                    <a:lumOff val="35000"/>
                  </a:schemeClr>
                </a:solidFill>
                <a:cs typeface="Arial" panose="020B0604020202020204" pitchFamily="34" charset="0"/>
              </a:rPr>
              <a:t>Effective </a:t>
            </a:r>
            <a:r>
              <a:rPr lang="en-US" sz="900" dirty="0">
                <a:solidFill>
                  <a:schemeClr val="tx1">
                    <a:lumMod val="65000"/>
                    <a:lumOff val="35000"/>
                  </a:schemeClr>
                </a:solidFill>
                <a:cs typeface="Arial" panose="020B0604020202020204" pitchFamily="34" charset="0"/>
              </a:rPr>
              <a:t>Date: </a:t>
            </a:r>
            <a:r>
              <a:rPr lang="en-US" sz="900" dirty="0" smtClean="0">
                <a:solidFill>
                  <a:schemeClr val="tx1">
                    <a:lumMod val="65000"/>
                    <a:lumOff val="35000"/>
                  </a:schemeClr>
                </a:solidFill>
                <a:cs typeface="Arial" panose="020B0604020202020204" pitchFamily="34" charset="0"/>
              </a:rPr>
              <a:t>DD-MMM-YYYY</a:t>
            </a:r>
            <a:endParaRPr lang="en-US" sz="900" dirty="0">
              <a:solidFill>
                <a:schemeClr val="tx1">
                  <a:lumMod val="65000"/>
                  <a:lumOff val="35000"/>
                </a:schemeClr>
              </a:solidFill>
              <a:cs typeface="Arial" panose="020B0604020202020204" pitchFamily="34" charset="0"/>
            </a:endParaRPr>
          </a:p>
        </p:txBody>
      </p:sp>
      <p:sp>
        <p:nvSpPr>
          <p:cNvPr id="19" name="TextBox 18"/>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30159778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Change/Revision History</a:t>
            </a:r>
          </a:p>
        </p:txBody>
      </p:sp>
      <p:graphicFrame>
        <p:nvGraphicFramePr>
          <p:cNvPr id="19" name="Table 18"/>
          <p:cNvGraphicFramePr>
            <a:graphicFrameLocks noGrp="1"/>
          </p:cNvGraphicFramePr>
          <p:nvPr>
            <p:extLst>
              <p:ext uri="{D42A27DB-BD31-4B8C-83A1-F6EECF244321}">
                <p14:modId xmlns:p14="http://schemas.microsoft.com/office/powerpoint/2010/main" val="3549038885"/>
              </p:ext>
            </p:extLst>
          </p:nvPr>
        </p:nvGraphicFramePr>
        <p:xfrm>
          <a:off x="460376" y="1438850"/>
          <a:ext cx="8226423" cy="769727"/>
        </p:xfrm>
        <a:graphic>
          <a:graphicData uri="http://schemas.openxmlformats.org/drawingml/2006/table">
            <a:tbl>
              <a:tblPr firstRow="1" bandRow="1">
                <a:tableStyleId>{5DA37D80-6434-44D0-A028-1B22A696006F}</a:tableStyleId>
              </a:tblPr>
              <a:tblGrid>
                <a:gridCol w="601169"/>
                <a:gridCol w="1561874"/>
                <a:gridCol w="718871"/>
                <a:gridCol w="1597572"/>
                <a:gridCol w="1471448"/>
                <a:gridCol w="1062813"/>
                <a:gridCol w="1212676"/>
              </a:tblGrid>
              <a:tr h="431991">
                <a:tc>
                  <a:txBody>
                    <a:bodyPr/>
                    <a:lstStyle/>
                    <a:p>
                      <a:pPr algn="l"/>
                      <a:r>
                        <a:rPr lang="en-US" sz="1000" b="1" kern="1200" dirty="0" smtClean="0">
                          <a:solidFill>
                            <a:schemeClr val="bg1"/>
                          </a:solidFill>
                          <a:latin typeface="+mn-lt"/>
                          <a:ea typeface="+mn-ea"/>
                          <a:cs typeface="+mn-cs"/>
                        </a:rPr>
                        <a:t>Version No.</a:t>
                      </a:r>
                      <a:endParaRPr lang="en-US" sz="1000" b="1" kern="1200" dirty="0">
                        <a:solidFill>
                          <a:schemeClr val="bg1"/>
                        </a:solidFill>
                        <a:latin typeface="+mn-lt"/>
                        <a:ea typeface="+mn-ea"/>
                        <a:cs typeface="+mn-cs"/>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l"/>
                      <a:r>
                        <a:rPr lang="en-US" sz="1000" dirty="0">
                          <a:solidFill>
                            <a:schemeClr val="bg1"/>
                          </a:solidFill>
                        </a:rPr>
                        <a:t>Revision </a:t>
                      </a:r>
                      <a:r>
                        <a:rPr lang="en-US" sz="1000" kern="1200" dirty="0">
                          <a:solidFill>
                            <a:schemeClr val="bg1"/>
                          </a:solidFill>
                        </a:rPr>
                        <a:t>Description </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Slide </a:t>
                      </a:r>
                      <a:r>
                        <a:rPr lang="en-US" sz="1000" dirty="0">
                          <a:solidFill>
                            <a:schemeClr val="bg1"/>
                          </a:solidFill>
                        </a:rPr>
                        <a:t>No.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a:solidFill>
                            <a:schemeClr val="bg1"/>
                          </a:solidFill>
                        </a:rPr>
                        <a:t>Rationale for the </a:t>
                      </a:r>
                      <a:r>
                        <a:rPr lang="en-US" sz="1000" dirty="0" smtClean="0">
                          <a:solidFill>
                            <a:schemeClr val="bg1"/>
                          </a:solidFill>
                        </a:rPr>
                        <a:t>Change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a:solidFill>
                            <a:schemeClr val="bg1"/>
                          </a:solidFill>
                        </a:rPr>
                        <a:t>Change type </a:t>
                      </a:r>
                      <a:endParaRPr lang="en-US" sz="1000" dirty="0" smtClean="0">
                        <a:solidFill>
                          <a:schemeClr val="bg1"/>
                        </a:solidFill>
                      </a:endParaRPr>
                    </a:p>
                    <a:p>
                      <a:pPr algn="ctr"/>
                      <a:r>
                        <a:rPr lang="en-US" sz="1000" dirty="0" smtClean="0">
                          <a:solidFill>
                            <a:schemeClr val="bg1"/>
                          </a:solidFill>
                        </a:rPr>
                        <a:t>(Add/Modify/Delete</a:t>
                      </a:r>
                      <a:r>
                        <a:rPr lang="en-US" sz="1000" dirty="0">
                          <a:solidFill>
                            <a:schemeClr val="bg1"/>
                          </a:solidFill>
                        </a:rPr>
                        <a:t>)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Modified</a:t>
                      </a:r>
                      <a:r>
                        <a:rPr lang="en-US" sz="1000" baseline="0" dirty="0" smtClean="0">
                          <a:solidFill>
                            <a:schemeClr val="bg1"/>
                          </a:solidFill>
                        </a:rPr>
                        <a:t> By</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Date Modified</a:t>
                      </a:r>
                    </a:p>
                    <a:p>
                      <a:pPr algn="ctr"/>
                      <a:r>
                        <a:rPr lang="en-US" sz="1000" dirty="0" smtClean="0">
                          <a:solidFill>
                            <a:schemeClr val="bg1"/>
                          </a:solidFill>
                        </a:rPr>
                        <a:t>(DD-Mmm-YYYY)</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r>
              <a:tr h="337736">
                <a:tc>
                  <a:txBody>
                    <a:bodyPr/>
                    <a:lstStyle/>
                    <a:p>
                      <a:pPr marL="57150" indent="0"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marL="57150" indent="0"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smtClean="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smtClean="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r>
            </a:tbl>
          </a:graphicData>
        </a:graphic>
      </p:graphicFrame>
      <p:sp>
        <p:nvSpPr>
          <p:cNvPr id="4" name="TextBox 3"/>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35227338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19" y="450667"/>
            <a:ext cx="8511639" cy="535539"/>
          </a:xfrm>
        </p:spPr>
        <p:txBody>
          <a:bodyPr>
            <a:noAutofit/>
          </a:bodyPr>
          <a:lstStyle/>
          <a:p>
            <a:pPr algn="l"/>
            <a:r>
              <a:rPr lang="en-US" sz="2800" dirty="0">
                <a:solidFill>
                  <a:schemeClr val="bg1"/>
                </a:solidFill>
              </a:rPr>
              <a:t>Example Mock shell</a:t>
            </a:r>
          </a:p>
        </p:txBody>
      </p:sp>
      <p:pic>
        <p:nvPicPr>
          <p:cNvPr id="5" name="Picture 4"/>
          <p:cNvPicPr>
            <a:picLocks noChangeAspect="1"/>
          </p:cNvPicPr>
          <p:nvPr/>
        </p:nvPicPr>
        <p:blipFill>
          <a:blip r:embed="rId3"/>
          <a:stretch>
            <a:fillRect/>
          </a:stretch>
        </p:blipFill>
        <p:spPr>
          <a:xfrm>
            <a:off x="296473" y="1420867"/>
            <a:ext cx="8551054" cy="2666914"/>
          </a:xfrm>
          <a:prstGeom prst="rect">
            <a:avLst/>
          </a:prstGeom>
          <a:noFill/>
          <a:ln>
            <a:noFill/>
          </a:ln>
        </p:spPr>
      </p:pic>
      <p:sp>
        <p:nvSpPr>
          <p:cNvPr id="26" name="Rectangle 25"/>
          <p:cNvSpPr/>
          <p:nvPr/>
        </p:nvSpPr>
        <p:spPr>
          <a:xfrm>
            <a:off x="6318031" y="958407"/>
            <a:ext cx="2731376" cy="1384995"/>
          </a:xfrm>
          <a:prstGeom prst="rect">
            <a:avLst/>
          </a:prstGeom>
          <a:solidFill>
            <a:srgbClr val="FDE1B9"/>
          </a:solidFill>
          <a:ln>
            <a:solidFill>
              <a:srgbClr val="FA9C12"/>
            </a:solidFill>
          </a:ln>
        </p:spPr>
        <p:txBody>
          <a:bodyPr wrap="square">
            <a:spAutoFit/>
          </a:bodyPr>
          <a:lstStyle/>
          <a:p>
            <a:r>
              <a:rPr lang="en-US" sz="1050" dirty="0">
                <a:latin typeface="Calibri" panose="020F0502020204030204" pitchFamily="34" charset="0"/>
                <a:ea typeface="Calibri" panose="020F0502020204030204" pitchFamily="34" charset="0"/>
                <a:cs typeface="Times New Roman" panose="02020603050405020304" pitchFamily="18" charset="0"/>
              </a:rPr>
              <a:t>Following variables will be needed to create this output:</a:t>
            </a:r>
          </a:p>
          <a:p>
            <a:pPr marL="168275" indent="-168275">
              <a:buFont typeface="+mj-lt"/>
              <a:buAutoNum type="arabicPeriod"/>
            </a:pPr>
            <a:r>
              <a:rPr lang="en-US" sz="1050" dirty="0">
                <a:latin typeface="Calibri" panose="020F0502020204030204" pitchFamily="34" charset="0"/>
                <a:ea typeface="Calibri" panose="020F0502020204030204" pitchFamily="34" charset="0"/>
                <a:cs typeface="Times New Roman" panose="02020603050405020304" pitchFamily="18" charset="0"/>
              </a:rPr>
              <a:t>Population variable – SAFFL</a:t>
            </a:r>
          </a:p>
          <a:p>
            <a:pPr marL="168275" indent="-168275">
              <a:buFont typeface="+mj-lt"/>
              <a:buAutoNum type="arabicPeriod"/>
            </a:pPr>
            <a:r>
              <a:rPr lang="en-US" sz="1050" dirty="0">
                <a:latin typeface="Calibri" panose="020F0502020204030204" pitchFamily="34" charset="0"/>
                <a:ea typeface="Calibri" panose="020F0502020204030204" pitchFamily="34" charset="0"/>
                <a:cs typeface="Times New Roman" panose="02020603050405020304" pitchFamily="18" charset="0"/>
              </a:rPr>
              <a:t>Laboratory Parameter – PARAMCD, PARAM</a:t>
            </a:r>
          </a:p>
          <a:p>
            <a:pPr marL="168275" indent="-168275">
              <a:buFont typeface="+mj-lt"/>
              <a:buAutoNum type="arabicPeriod"/>
            </a:pPr>
            <a:r>
              <a:rPr lang="en-US" sz="1050" dirty="0">
                <a:latin typeface="Calibri" panose="020F0502020204030204" pitchFamily="34" charset="0"/>
                <a:ea typeface="Calibri" panose="020F0502020204030204" pitchFamily="34" charset="0"/>
                <a:cs typeface="Times New Roman" panose="02020603050405020304" pitchFamily="18" charset="0"/>
              </a:rPr>
              <a:t>Treatment variable – TRTAN, TRTA</a:t>
            </a:r>
          </a:p>
          <a:p>
            <a:pPr marL="168275" indent="-168275">
              <a:buFont typeface="+mj-lt"/>
              <a:buAutoNum type="arabicPeriod"/>
            </a:pPr>
            <a:r>
              <a:rPr lang="en-US" sz="1050" dirty="0">
                <a:latin typeface="Calibri" panose="020F0502020204030204" pitchFamily="34" charset="0"/>
                <a:ea typeface="Calibri" panose="020F0502020204030204" pitchFamily="34" charset="0"/>
                <a:cs typeface="Times New Roman" panose="02020603050405020304" pitchFamily="18" charset="0"/>
              </a:rPr>
              <a:t>Baseline information – BASE</a:t>
            </a:r>
          </a:p>
          <a:p>
            <a:pPr marL="168275" indent="-168275">
              <a:buFont typeface="+mj-lt"/>
              <a:buAutoNum type="arabicPeriod"/>
            </a:pPr>
            <a:r>
              <a:rPr lang="en-US" sz="1050" dirty="0">
                <a:latin typeface="Calibri" panose="020F0502020204030204" pitchFamily="34" charset="0"/>
                <a:ea typeface="Calibri" panose="020F0502020204030204" pitchFamily="34" charset="0"/>
                <a:cs typeface="Times New Roman" panose="02020603050405020304" pitchFamily="18" charset="0"/>
              </a:rPr>
              <a:t>Change information – CHG</a:t>
            </a:r>
          </a:p>
          <a:p>
            <a:pPr marL="168275" indent="-168275">
              <a:buFont typeface="+mj-lt"/>
              <a:buAutoNum type="arabicPeriod"/>
            </a:pPr>
            <a:r>
              <a:rPr lang="en-US" sz="1050" dirty="0">
                <a:latin typeface="Calibri" panose="020F0502020204030204" pitchFamily="34" charset="0"/>
                <a:ea typeface="Calibri" panose="020F0502020204030204" pitchFamily="34" charset="0"/>
                <a:cs typeface="Times New Roman" panose="02020603050405020304" pitchFamily="18" charset="0"/>
              </a:rPr>
              <a:t>Postbaseline –  AVAL and AVISIT</a:t>
            </a:r>
          </a:p>
        </p:txBody>
      </p:sp>
      <p:sp>
        <p:nvSpPr>
          <p:cNvPr id="6"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94398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141" y="462097"/>
            <a:ext cx="8511639" cy="535539"/>
          </a:xfrm>
        </p:spPr>
        <p:txBody>
          <a:bodyPr>
            <a:noAutofit/>
          </a:bodyPr>
          <a:lstStyle/>
          <a:p>
            <a:pPr algn="l"/>
            <a:r>
              <a:rPr lang="en-US" sz="2800" dirty="0">
                <a:solidFill>
                  <a:schemeClr val="bg1"/>
                </a:solidFill>
              </a:rPr>
              <a:t>Annotated Mock </a:t>
            </a:r>
            <a:r>
              <a:rPr lang="en-US" sz="2800" dirty="0" smtClean="0">
                <a:solidFill>
                  <a:schemeClr val="bg1"/>
                </a:solidFill>
              </a:rPr>
              <a:t>Shell</a:t>
            </a:r>
            <a:endParaRPr lang="en-US" sz="2800" dirty="0">
              <a:solidFill>
                <a:schemeClr val="bg1"/>
              </a:solidFill>
            </a:endParaRPr>
          </a:p>
        </p:txBody>
      </p:sp>
      <p:pic>
        <p:nvPicPr>
          <p:cNvPr id="5" name="Picture 4"/>
          <p:cNvPicPr>
            <a:picLocks noChangeAspect="1"/>
          </p:cNvPicPr>
          <p:nvPr/>
        </p:nvPicPr>
        <p:blipFill>
          <a:blip r:embed="rId3"/>
          <a:stretch>
            <a:fillRect/>
          </a:stretch>
        </p:blipFill>
        <p:spPr>
          <a:xfrm>
            <a:off x="296473" y="1420867"/>
            <a:ext cx="8551054" cy="2666914"/>
          </a:xfrm>
          <a:prstGeom prst="rect">
            <a:avLst/>
          </a:prstGeom>
          <a:noFill/>
          <a:ln>
            <a:noFill/>
          </a:ln>
        </p:spPr>
      </p:pic>
      <p:sp>
        <p:nvSpPr>
          <p:cNvPr id="6" name="TextBox 5"/>
          <p:cNvSpPr txBox="1"/>
          <p:nvPr/>
        </p:nvSpPr>
        <p:spPr>
          <a:xfrm>
            <a:off x="6202581" y="1846489"/>
            <a:ext cx="1143000" cy="253916"/>
          </a:xfrm>
          <a:prstGeom prst="rect">
            <a:avLst/>
          </a:prstGeom>
          <a:solidFill>
            <a:schemeClr val="accent4">
              <a:lumMod val="40000"/>
              <a:lumOff val="60000"/>
            </a:schemeClr>
          </a:solidFill>
          <a:ln>
            <a:solidFill>
              <a:schemeClr val="bg1"/>
            </a:solidFill>
          </a:ln>
        </p:spPr>
        <p:txBody>
          <a:bodyPr wrap="square" rtlCol="0">
            <a:spAutoFit/>
          </a:bodyPr>
          <a:lstStyle/>
          <a:p>
            <a:pPr algn="ctr"/>
            <a:r>
              <a:rPr lang="en-US" sz="1050" b="1" dirty="0">
                <a:solidFill>
                  <a:schemeClr val="bg1"/>
                </a:solidFill>
              </a:rPr>
              <a:t>ADSL.SAFFL=‘Y’</a:t>
            </a:r>
          </a:p>
        </p:txBody>
      </p:sp>
      <p:cxnSp>
        <p:nvCxnSpPr>
          <p:cNvPr id="7" name="Straight Arrow Connector 6"/>
          <p:cNvCxnSpPr>
            <a:endCxn id="6" idx="1"/>
          </p:cNvCxnSpPr>
          <p:nvPr/>
        </p:nvCxnSpPr>
        <p:spPr>
          <a:xfrm flipV="1">
            <a:off x="5069385" y="1973448"/>
            <a:ext cx="1133196" cy="105769"/>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938500" y="2015040"/>
            <a:ext cx="1488858" cy="253916"/>
          </a:xfrm>
          <a:prstGeom prst="rect">
            <a:avLst/>
          </a:prstGeom>
          <a:solidFill>
            <a:srgbClr val="FA9C12"/>
          </a:solidFill>
          <a:ln>
            <a:solidFill>
              <a:schemeClr val="bg1"/>
            </a:solidFill>
          </a:ln>
        </p:spPr>
        <p:txBody>
          <a:bodyPr wrap="square" rtlCol="0">
            <a:spAutoFit/>
          </a:bodyPr>
          <a:lstStyle/>
          <a:p>
            <a:pPr algn="ctr"/>
            <a:r>
              <a:rPr lang="en-US" sz="1050" b="1" dirty="0">
                <a:solidFill>
                  <a:schemeClr val="bg1"/>
                </a:solidFill>
              </a:rPr>
              <a:t>ADLB.PARMCD=‘CREA’</a:t>
            </a:r>
          </a:p>
        </p:txBody>
      </p:sp>
      <p:cxnSp>
        <p:nvCxnSpPr>
          <p:cNvPr id="9" name="Straight Arrow Connector 8"/>
          <p:cNvCxnSpPr/>
          <p:nvPr/>
        </p:nvCxnSpPr>
        <p:spPr>
          <a:xfrm flipV="1">
            <a:off x="1609946" y="2170027"/>
            <a:ext cx="252968" cy="98930"/>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0289" y="2404891"/>
            <a:ext cx="1014905" cy="253916"/>
          </a:xfrm>
          <a:prstGeom prst="rect">
            <a:avLst/>
          </a:prstGeom>
          <a:solidFill>
            <a:schemeClr val="accent4">
              <a:lumMod val="40000"/>
              <a:lumOff val="60000"/>
            </a:schemeClr>
          </a:solidFill>
          <a:ln>
            <a:solidFill>
              <a:schemeClr val="bg1"/>
            </a:solidFill>
          </a:ln>
        </p:spPr>
        <p:txBody>
          <a:bodyPr wrap="square" rtlCol="0">
            <a:spAutoFit/>
          </a:bodyPr>
          <a:lstStyle/>
          <a:p>
            <a:pPr algn="ctr"/>
            <a:r>
              <a:rPr lang="en-US" sz="1050" b="1" dirty="0">
                <a:solidFill>
                  <a:schemeClr val="bg1"/>
                </a:solidFill>
              </a:rPr>
              <a:t>ADSL.TRTAN</a:t>
            </a:r>
          </a:p>
        </p:txBody>
      </p:sp>
      <p:sp>
        <p:nvSpPr>
          <p:cNvPr id="11" name="TextBox 10"/>
          <p:cNvSpPr txBox="1"/>
          <p:nvPr/>
        </p:nvSpPr>
        <p:spPr>
          <a:xfrm>
            <a:off x="1398817" y="2398342"/>
            <a:ext cx="928197" cy="253916"/>
          </a:xfrm>
          <a:prstGeom prst="rect">
            <a:avLst/>
          </a:prstGeom>
          <a:solidFill>
            <a:srgbClr val="FA9C12"/>
          </a:solidFill>
          <a:ln>
            <a:solidFill>
              <a:schemeClr val="bg1"/>
            </a:solidFill>
          </a:ln>
        </p:spPr>
        <p:txBody>
          <a:bodyPr wrap="square" rtlCol="0">
            <a:spAutoFit/>
          </a:bodyPr>
          <a:lstStyle/>
          <a:p>
            <a:pPr algn="ctr"/>
            <a:r>
              <a:rPr lang="en-US" sz="1050" b="1" dirty="0">
                <a:solidFill>
                  <a:schemeClr val="bg1"/>
                </a:solidFill>
              </a:rPr>
              <a:t>ADLB.BASE</a:t>
            </a:r>
          </a:p>
        </p:txBody>
      </p:sp>
      <p:sp>
        <p:nvSpPr>
          <p:cNvPr id="12" name="TextBox 11"/>
          <p:cNvSpPr txBox="1"/>
          <p:nvPr/>
        </p:nvSpPr>
        <p:spPr>
          <a:xfrm>
            <a:off x="3996555" y="2170027"/>
            <a:ext cx="3452648" cy="253916"/>
          </a:xfrm>
          <a:prstGeom prst="rect">
            <a:avLst/>
          </a:prstGeom>
          <a:solidFill>
            <a:srgbClr val="FA9C12"/>
          </a:solidFill>
          <a:ln>
            <a:solidFill>
              <a:schemeClr val="bg1"/>
            </a:solidFill>
          </a:ln>
        </p:spPr>
        <p:txBody>
          <a:bodyPr wrap="square" rtlCol="0">
            <a:spAutoFit/>
          </a:bodyPr>
          <a:lstStyle/>
          <a:p>
            <a:pPr algn="ctr"/>
            <a:r>
              <a:rPr lang="en-US" sz="1050" b="1" dirty="0">
                <a:solidFill>
                  <a:schemeClr val="bg1"/>
                </a:solidFill>
              </a:rPr>
              <a:t>ADLB.AVAL Where ADLB.AVISIT=‘ENDPOINT’</a:t>
            </a:r>
          </a:p>
        </p:txBody>
      </p:sp>
      <p:cxnSp>
        <p:nvCxnSpPr>
          <p:cNvPr id="13" name="Straight Arrow Connector 12"/>
          <p:cNvCxnSpPr/>
          <p:nvPr/>
        </p:nvCxnSpPr>
        <p:spPr>
          <a:xfrm flipV="1">
            <a:off x="5978201" y="2366799"/>
            <a:ext cx="75759" cy="164235"/>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085852" y="2668334"/>
            <a:ext cx="90487" cy="112967"/>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369344" y="2554399"/>
            <a:ext cx="209854" cy="682"/>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066027" y="2170830"/>
            <a:ext cx="928197" cy="253916"/>
          </a:xfrm>
          <a:prstGeom prst="rect">
            <a:avLst/>
          </a:prstGeom>
          <a:solidFill>
            <a:srgbClr val="FA9C12"/>
          </a:solidFill>
          <a:ln>
            <a:solidFill>
              <a:schemeClr val="bg1"/>
            </a:solidFill>
          </a:ln>
        </p:spPr>
        <p:txBody>
          <a:bodyPr wrap="square" rtlCol="0">
            <a:spAutoFit/>
          </a:bodyPr>
          <a:lstStyle/>
          <a:p>
            <a:pPr algn="ctr"/>
            <a:r>
              <a:rPr lang="en-US" sz="1050" b="1" dirty="0">
                <a:solidFill>
                  <a:schemeClr val="bg1"/>
                </a:solidFill>
              </a:rPr>
              <a:t>ADLB.CHG</a:t>
            </a:r>
          </a:p>
        </p:txBody>
      </p:sp>
      <p:cxnSp>
        <p:nvCxnSpPr>
          <p:cNvPr id="17" name="Straight Arrow Connector 16"/>
          <p:cNvCxnSpPr/>
          <p:nvPr/>
        </p:nvCxnSpPr>
        <p:spPr>
          <a:xfrm flipV="1">
            <a:off x="7874880" y="2294239"/>
            <a:ext cx="177358" cy="198683"/>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59005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P spid="12"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141" y="462097"/>
            <a:ext cx="8511639" cy="535539"/>
          </a:xfrm>
        </p:spPr>
        <p:txBody>
          <a:bodyPr>
            <a:noAutofit/>
          </a:bodyPr>
          <a:lstStyle/>
          <a:p>
            <a:pPr algn="l"/>
            <a:r>
              <a:rPr lang="en-US" sz="2800" dirty="0">
                <a:solidFill>
                  <a:schemeClr val="bg1"/>
                </a:solidFill>
              </a:rPr>
              <a:t>A</a:t>
            </a:r>
            <a:r>
              <a:rPr lang="en-US" sz="2800" dirty="0" smtClean="0">
                <a:solidFill>
                  <a:schemeClr val="bg1"/>
                </a:solidFill>
              </a:rPr>
              <a:t>DLB </a:t>
            </a:r>
            <a:r>
              <a:rPr lang="en-US" sz="2800" dirty="0">
                <a:solidFill>
                  <a:schemeClr val="bg1"/>
                </a:solidFill>
              </a:rPr>
              <a:t>– BDS </a:t>
            </a:r>
            <a:r>
              <a:rPr lang="en-US" sz="2800" dirty="0" smtClean="0">
                <a:solidFill>
                  <a:schemeClr val="bg1"/>
                </a:solidFill>
              </a:rPr>
              <a:t>Structure</a:t>
            </a:r>
            <a:endParaRPr lang="en-US" sz="2800" dirty="0">
              <a:solidFill>
                <a:schemeClr val="bg1"/>
              </a:solidFill>
            </a:endParaRPr>
          </a:p>
        </p:txBody>
      </p:sp>
      <p:pic>
        <p:nvPicPr>
          <p:cNvPr id="5" name="Picture 4"/>
          <p:cNvPicPr>
            <a:picLocks noChangeAspect="1"/>
          </p:cNvPicPr>
          <p:nvPr/>
        </p:nvPicPr>
        <p:blipFill>
          <a:blip r:embed="rId2"/>
          <a:stretch>
            <a:fillRect/>
          </a:stretch>
        </p:blipFill>
        <p:spPr>
          <a:xfrm>
            <a:off x="1423715" y="1278018"/>
            <a:ext cx="6296573" cy="3913678"/>
          </a:xfrm>
          <a:prstGeom prst="rect">
            <a:avLst/>
          </a:prstGeom>
          <a:noFill/>
          <a:ln>
            <a:noFill/>
          </a:ln>
        </p:spPr>
      </p:pic>
      <p:sp>
        <p:nvSpPr>
          <p:cNvPr id="2" name="Oval 1"/>
          <p:cNvSpPr/>
          <p:nvPr/>
        </p:nvSpPr>
        <p:spPr>
          <a:xfrm>
            <a:off x="2115880" y="3090619"/>
            <a:ext cx="627321" cy="223284"/>
          </a:xfrm>
          <a:prstGeom prst="ellipse">
            <a:avLst/>
          </a:prstGeom>
          <a:noFill/>
          <a:ln w="9525">
            <a:solidFill>
              <a:srgbClr val="D64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67024" y="4121978"/>
            <a:ext cx="850605" cy="988828"/>
          </a:xfrm>
          <a:prstGeom prst="ellipse">
            <a:avLst/>
          </a:prstGeom>
          <a:noFill/>
          <a:ln w="9525">
            <a:solidFill>
              <a:srgbClr val="D64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115880" y="3452127"/>
            <a:ext cx="627321" cy="255182"/>
          </a:xfrm>
          <a:prstGeom prst="ellipse">
            <a:avLst/>
          </a:prstGeom>
          <a:noFill/>
          <a:ln w="9525">
            <a:solidFill>
              <a:srgbClr val="D64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ne Callout 3 7"/>
          <p:cNvSpPr/>
          <p:nvPr/>
        </p:nvSpPr>
        <p:spPr>
          <a:xfrm>
            <a:off x="7857461" y="4579177"/>
            <a:ext cx="1057939" cy="414671"/>
          </a:xfrm>
          <a:prstGeom prst="borderCallout3">
            <a:avLst>
              <a:gd name="adj1" fmla="val 18750"/>
              <a:gd name="adj2" fmla="val -8333"/>
              <a:gd name="adj3" fmla="val 18750"/>
              <a:gd name="adj4" fmla="val -16667"/>
              <a:gd name="adj5" fmla="val 70230"/>
              <a:gd name="adj6" fmla="val -50678"/>
              <a:gd name="adj7" fmla="val 112963"/>
              <a:gd name="adj8" fmla="val -8333"/>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New columns added</a:t>
            </a:r>
          </a:p>
        </p:txBody>
      </p:sp>
      <p:sp>
        <p:nvSpPr>
          <p:cNvPr id="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0216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11" y="462097"/>
            <a:ext cx="8511639" cy="535539"/>
          </a:xfrm>
        </p:spPr>
        <p:txBody>
          <a:bodyPr>
            <a:noAutofit/>
          </a:bodyPr>
          <a:lstStyle/>
          <a:p>
            <a:pPr algn="l"/>
            <a:r>
              <a:rPr lang="en-US" sz="2800" dirty="0">
                <a:solidFill>
                  <a:schemeClr val="bg1"/>
                </a:solidFill>
              </a:rPr>
              <a:t>A</a:t>
            </a:r>
            <a:r>
              <a:rPr lang="en-US" sz="2800" dirty="0" smtClean="0">
                <a:solidFill>
                  <a:schemeClr val="bg1"/>
                </a:solidFill>
              </a:rPr>
              <a:t>DLB </a:t>
            </a:r>
            <a:r>
              <a:rPr lang="en-US" sz="2800" dirty="0">
                <a:solidFill>
                  <a:schemeClr val="bg1"/>
                </a:solidFill>
              </a:rPr>
              <a:t>– BDS </a:t>
            </a:r>
            <a:r>
              <a:rPr lang="en-US" sz="2800" dirty="0" smtClean="0">
                <a:solidFill>
                  <a:schemeClr val="bg1"/>
                </a:solidFill>
              </a:rPr>
              <a:t>Structure</a:t>
            </a:r>
            <a:endParaRPr lang="en-US" sz="2800" dirty="0">
              <a:solidFill>
                <a:schemeClr val="bg1"/>
              </a:solidFill>
            </a:endParaRPr>
          </a:p>
        </p:txBody>
      </p:sp>
      <p:pic>
        <p:nvPicPr>
          <p:cNvPr id="5" name="Picture 4"/>
          <p:cNvPicPr>
            <a:picLocks noChangeAspect="1"/>
          </p:cNvPicPr>
          <p:nvPr/>
        </p:nvPicPr>
        <p:blipFill>
          <a:blip r:embed="rId2"/>
          <a:stretch>
            <a:fillRect/>
          </a:stretch>
        </p:blipFill>
        <p:spPr>
          <a:xfrm>
            <a:off x="1201026" y="1322946"/>
            <a:ext cx="6741948" cy="3887104"/>
          </a:xfrm>
          <a:prstGeom prst="rect">
            <a:avLst/>
          </a:prstGeom>
          <a:noFill/>
          <a:ln>
            <a:noFill/>
          </a:ln>
        </p:spPr>
      </p:pic>
      <p:sp>
        <p:nvSpPr>
          <p:cNvPr id="2" name="Oval 1"/>
          <p:cNvSpPr/>
          <p:nvPr/>
        </p:nvSpPr>
        <p:spPr>
          <a:xfrm>
            <a:off x="2009554" y="3892846"/>
            <a:ext cx="659219" cy="287079"/>
          </a:xfrm>
          <a:prstGeom prst="ellipse">
            <a:avLst/>
          </a:prstGeom>
          <a:noFill/>
          <a:ln w="9525">
            <a:solidFill>
              <a:srgbClr val="D64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28660" y="2351125"/>
            <a:ext cx="1403498" cy="382773"/>
          </a:xfrm>
          <a:prstGeom prst="ellipse">
            <a:avLst/>
          </a:prstGeom>
          <a:noFill/>
          <a:ln w="9525">
            <a:solidFill>
              <a:srgbClr val="D64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ne Callout 3 (Border and Accent Bar) 6"/>
          <p:cNvSpPr/>
          <p:nvPr/>
        </p:nvSpPr>
        <p:spPr>
          <a:xfrm>
            <a:off x="8133907" y="2074678"/>
            <a:ext cx="882503" cy="435935"/>
          </a:xfrm>
          <a:prstGeom prst="accentBorderCallout3">
            <a:avLst>
              <a:gd name="adj1" fmla="val 18750"/>
              <a:gd name="adj2" fmla="val -8333"/>
              <a:gd name="adj3" fmla="val 18750"/>
              <a:gd name="adj4" fmla="val -16667"/>
              <a:gd name="adj5" fmla="val 21951"/>
              <a:gd name="adj6" fmla="val -15462"/>
              <a:gd name="adj7" fmla="val 105645"/>
              <a:gd name="adj8" fmla="val -90261"/>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New row created</a:t>
            </a:r>
          </a:p>
        </p:txBody>
      </p:sp>
      <p:sp>
        <p:nvSpPr>
          <p:cNvPr id="8"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10043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1" y="462097"/>
            <a:ext cx="8511639" cy="535539"/>
          </a:xfrm>
        </p:spPr>
        <p:txBody>
          <a:bodyPr>
            <a:noAutofit/>
          </a:bodyPr>
          <a:lstStyle/>
          <a:p>
            <a:pPr algn="l"/>
            <a:r>
              <a:rPr lang="en-US" sz="2800" dirty="0">
                <a:solidFill>
                  <a:schemeClr val="bg1"/>
                </a:solidFill>
              </a:rPr>
              <a:t>A</a:t>
            </a:r>
            <a:r>
              <a:rPr lang="en-US" sz="2800" dirty="0" smtClean="0">
                <a:solidFill>
                  <a:schemeClr val="bg1"/>
                </a:solidFill>
              </a:rPr>
              <a:t>DLB </a:t>
            </a:r>
            <a:r>
              <a:rPr lang="en-US" sz="2800" dirty="0">
                <a:solidFill>
                  <a:schemeClr val="bg1"/>
                </a:solidFill>
              </a:rPr>
              <a:t>– BDS Data</a:t>
            </a:r>
          </a:p>
        </p:txBody>
      </p:sp>
      <p:graphicFrame>
        <p:nvGraphicFramePr>
          <p:cNvPr id="4" name="Table 3"/>
          <p:cNvGraphicFramePr>
            <a:graphicFrameLocks noGrp="1"/>
          </p:cNvGraphicFramePr>
          <p:nvPr>
            <p:extLst>
              <p:ext uri="{D42A27DB-BD31-4B8C-83A1-F6EECF244321}">
                <p14:modId xmlns:p14="http://schemas.microsoft.com/office/powerpoint/2010/main" val="2871736478"/>
              </p:ext>
            </p:extLst>
          </p:nvPr>
        </p:nvGraphicFramePr>
        <p:xfrm>
          <a:off x="203200" y="1304290"/>
          <a:ext cx="8737600" cy="3012440"/>
        </p:xfrm>
        <a:graphic>
          <a:graphicData uri="http://schemas.openxmlformats.org/drawingml/2006/table">
            <a:tbl>
              <a:tblPr/>
              <a:tblGrid>
                <a:gridCol w="383540"/>
                <a:gridCol w="607060"/>
                <a:gridCol w="475541"/>
                <a:gridCol w="409658"/>
                <a:gridCol w="359401"/>
                <a:gridCol w="320040"/>
                <a:gridCol w="403860"/>
                <a:gridCol w="609600"/>
                <a:gridCol w="441960"/>
                <a:gridCol w="601980"/>
                <a:gridCol w="556260"/>
                <a:gridCol w="342900"/>
                <a:gridCol w="352425"/>
                <a:gridCol w="386715"/>
                <a:gridCol w="373380"/>
                <a:gridCol w="342900"/>
                <a:gridCol w="358140"/>
                <a:gridCol w="481965"/>
                <a:gridCol w="508635"/>
                <a:gridCol w="421640"/>
              </a:tblGrid>
              <a:tr h="330200">
                <a:tc>
                  <a:txBody>
                    <a:bodyPr/>
                    <a:lstStyle/>
                    <a:p>
                      <a:pPr algn="ctr" fontAlgn="b"/>
                      <a:r>
                        <a:rPr lang="en-US" sz="800" b="1" i="0" u="none" strike="noStrike" dirty="0">
                          <a:solidFill>
                            <a:schemeClr val="bg1"/>
                          </a:solidFill>
                          <a:effectLst/>
                          <a:latin typeface="Calibri" panose="020F0502020204030204" pitchFamily="34" charset="0"/>
                        </a:rPr>
                        <a:t>STUDY</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ADDOMAIN</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USUBJID</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SUBJID</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SITEID</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TRTA</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TRTAN</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AVISIT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AVISITN</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PARAM</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PARAMCD</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AVAL</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BASE</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CHG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DTYPE</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SAFFL</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ABLFL</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SRCDOM</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SRCVAR</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SRCSEQ</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PRE-SCREENING</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-10</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110</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SCREENING</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109</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BASELINE</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2</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110</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BASELINE</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2</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109.7</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109.7</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DF3E82"/>
                          </a:solidFill>
                          <a:effectLst/>
                          <a:latin typeface="Calibri" panose="020F0502020204030204" pitchFamily="34" charset="0"/>
                        </a:rPr>
                        <a:t>AVG</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VISIT 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114</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109.7</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4.3333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DF3E82"/>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VISIT 4</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4</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102</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109.7</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-7.667</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DF3E82"/>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VISIT 5</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5</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121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109.7</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11.333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DF3E82"/>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ENDPOINT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99</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121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109.7</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11.333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DF3E82"/>
                          </a:solidFill>
                          <a:effectLst/>
                          <a:latin typeface="Calibri" panose="020F0502020204030204" pitchFamily="34" charset="0"/>
                        </a:rPr>
                        <a:t>LOCF</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r>
            </a:tbl>
          </a:graphicData>
        </a:graphic>
      </p:graphicFrame>
      <p:sp>
        <p:nvSpPr>
          <p:cNvPr id="5"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54950092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 1">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A3BCF0A7-0E8F-433E-8993-91B81FC0B25A}" vid="{358B5F3C-0965-4CB2-8AA0-72D725F21A72}"/>
    </a:ext>
  </a:extLst>
</a:theme>
</file>

<file path=ppt/theme/theme2.xml><?xml version="1.0" encoding="utf-8"?>
<a:theme xmlns:a="http://schemas.openxmlformats.org/drawingml/2006/main" name="Theme 2">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A3BCF0A7-0E8F-433E-8993-91B81FC0B25A}" vid="{358B5F3C-0965-4CB2-8AA0-72D725F21A72}"/>
    </a:ext>
  </a:extLst>
</a:theme>
</file>

<file path=ppt/theme/theme3.xml><?xml version="1.0" encoding="utf-8"?>
<a:theme xmlns:a="http://schemas.openxmlformats.org/drawingml/2006/main" name="Theme 3">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A3BCF0A7-0E8F-433E-8993-91B81FC0B25A}" vid="{358B5F3C-0965-4CB2-8AA0-72D725F21A7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5507</TotalTime>
  <Words>4826</Words>
  <Application>Microsoft Office PowerPoint</Application>
  <PresentationFormat>On-screen Show (16:10)</PresentationFormat>
  <Paragraphs>558</Paragraphs>
  <Slides>41</Slides>
  <Notes>27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41</vt:i4>
      </vt:variant>
    </vt:vector>
  </HeadingPairs>
  <TitlesOfParts>
    <vt:vector size="50" baseType="lpstr">
      <vt:lpstr>Arial</vt:lpstr>
      <vt:lpstr>Calibri</vt:lpstr>
      <vt:lpstr>Minion Pro</vt:lpstr>
      <vt:lpstr>Myriad Pro</vt:lpstr>
      <vt:lpstr>Times New Roman</vt:lpstr>
      <vt:lpstr>Wingdings</vt:lpstr>
      <vt:lpstr>Theme 1</vt:lpstr>
      <vt:lpstr>Theme 2</vt:lpstr>
      <vt:lpstr>Theme 3</vt:lpstr>
      <vt:lpstr>BDS – Basic Data Structure</vt:lpstr>
      <vt:lpstr>Confidentiality Statement</vt:lpstr>
      <vt:lpstr>BDS : Basic Data structure</vt:lpstr>
      <vt:lpstr>Relation between ADaM BDS and Mock up tables</vt:lpstr>
      <vt:lpstr>Example Mock shell</vt:lpstr>
      <vt:lpstr>Annotated Mock Shell</vt:lpstr>
      <vt:lpstr>ADLB – BDS Structure</vt:lpstr>
      <vt:lpstr>ADLB – BDS Structure</vt:lpstr>
      <vt:lpstr>ADLB – BDS Data</vt:lpstr>
      <vt:lpstr>Summary of Key BDS parameters</vt:lpstr>
      <vt:lpstr>Summary of Key BDS parameters</vt:lpstr>
      <vt:lpstr>Summary of Key BDS parameters</vt:lpstr>
      <vt:lpstr>ADaM variable rules</vt:lpstr>
      <vt:lpstr>Rules for creation of rows and columns in ADaM</vt:lpstr>
      <vt:lpstr>Rules for creation of rows and columns in ADaM</vt:lpstr>
      <vt:lpstr>Rules for creation of rows and columns in ADaM</vt:lpstr>
      <vt:lpstr>Rules for creation of rows and columns in ADaM</vt:lpstr>
      <vt:lpstr>Rules for creation of rows and columns in ADaM</vt:lpstr>
      <vt:lpstr>Rules for creation of rows and columns in ADaM</vt:lpstr>
      <vt:lpstr>Implementing Baselines in BDS</vt:lpstr>
      <vt:lpstr>Baseline and various possibilities</vt:lpstr>
      <vt:lpstr>CDISC Baseline Definitions</vt:lpstr>
      <vt:lpstr>Example 1</vt:lpstr>
      <vt:lpstr>Example 2 – problem </vt:lpstr>
      <vt:lpstr>Example 2 – solution approach</vt:lpstr>
      <vt:lpstr>Example 2 – Summary / Discussion</vt:lpstr>
      <vt:lpstr>Example 2 – New solution</vt:lpstr>
      <vt:lpstr>Example 2 – New solution Summary / Discussion</vt:lpstr>
      <vt:lpstr>Example 3 </vt:lpstr>
      <vt:lpstr>Example 4 </vt:lpstr>
      <vt:lpstr>Example  </vt:lpstr>
      <vt:lpstr>Conclusion for creation of baseline</vt:lpstr>
      <vt:lpstr>Adding new BDS variables for a cross-over study</vt:lpstr>
      <vt:lpstr>Adding new BDS variables for a cross-over study</vt:lpstr>
      <vt:lpstr>Adding new BDS variables for a cross-over study</vt:lpstr>
      <vt:lpstr>Adding new BDS variables for a cross-over study</vt:lpstr>
      <vt:lpstr>Adding new BDS variables for a cross-over study</vt:lpstr>
      <vt:lpstr>References</vt:lpstr>
      <vt:lpstr>Thank You</vt:lpstr>
      <vt:lpstr>Document Release Notice</vt:lpstr>
      <vt:lpstr>Change/Revision History</vt:lpstr>
    </vt:vector>
  </TitlesOfParts>
  <Company>TCS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Varma</dc:creator>
  <cp:lastModifiedBy>Varsha Mahajan</cp:lastModifiedBy>
  <cp:revision>576</cp:revision>
  <cp:lastPrinted>2016-10-12T10:17:13Z</cp:lastPrinted>
  <dcterms:created xsi:type="dcterms:W3CDTF">2016-08-22T11:45:13Z</dcterms:created>
  <dcterms:modified xsi:type="dcterms:W3CDTF">2018-01-30T07:02:00Z</dcterms:modified>
</cp:coreProperties>
</file>